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4" r:id="rId1"/>
  </p:sldMasterIdLst>
  <p:notesMasterIdLst>
    <p:notesMasterId r:id="rId51"/>
  </p:notesMasterIdLst>
  <p:handoutMasterIdLst>
    <p:handoutMasterId r:id="rId52"/>
  </p:handoutMasterIdLst>
  <p:sldIdLst>
    <p:sldId id="256" r:id="rId2"/>
    <p:sldId id="382" r:id="rId3"/>
    <p:sldId id="379" r:id="rId4"/>
    <p:sldId id="500" r:id="rId5"/>
    <p:sldId id="462" r:id="rId6"/>
    <p:sldId id="1790800234" r:id="rId7"/>
    <p:sldId id="593" r:id="rId8"/>
    <p:sldId id="510" r:id="rId9"/>
    <p:sldId id="3224" r:id="rId10"/>
    <p:sldId id="3233" r:id="rId11"/>
    <p:sldId id="3226" r:id="rId12"/>
    <p:sldId id="468" r:id="rId13"/>
    <p:sldId id="477" r:id="rId14"/>
    <p:sldId id="3356" r:id="rId15"/>
    <p:sldId id="3357" r:id="rId16"/>
    <p:sldId id="3358" r:id="rId17"/>
    <p:sldId id="2598" r:id="rId18"/>
    <p:sldId id="2626" r:id="rId19"/>
    <p:sldId id="3350" r:id="rId20"/>
    <p:sldId id="470" r:id="rId21"/>
    <p:sldId id="384" r:id="rId22"/>
    <p:sldId id="469" r:id="rId23"/>
    <p:sldId id="557" r:id="rId24"/>
    <p:sldId id="461" r:id="rId25"/>
    <p:sldId id="537" r:id="rId26"/>
    <p:sldId id="594" r:id="rId27"/>
    <p:sldId id="595" r:id="rId28"/>
    <p:sldId id="538" r:id="rId29"/>
    <p:sldId id="498" r:id="rId30"/>
    <p:sldId id="499" r:id="rId31"/>
    <p:sldId id="644" r:id="rId32"/>
    <p:sldId id="629" r:id="rId33"/>
    <p:sldId id="630" r:id="rId34"/>
    <p:sldId id="601" r:id="rId35"/>
    <p:sldId id="559" r:id="rId36"/>
    <p:sldId id="558" r:id="rId37"/>
    <p:sldId id="609" r:id="rId38"/>
    <p:sldId id="621" r:id="rId39"/>
    <p:sldId id="3228" r:id="rId40"/>
    <p:sldId id="3322" r:id="rId41"/>
    <p:sldId id="585" r:id="rId42"/>
    <p:sldId id="456" r:id="rId43"/>
    <p:sldId id="458" r:id="rId44"/>
    <p:sldId id="459" r:id="rId45"/>
    <p:sldId id="460" r:id="rId46"/>
    <p:sldId id="463" r:id="rId47"/>
    <p:sldId id="576" r:id="rId48"/>
    <p:sldId id="545" r:id="rId49"/>
    <p:sldId id="1790800235" r:id="rId50"/>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192" userDrawn="1">
          <p15:clr>
            <a:srgbClr val="A4A3A4"/>
          </p15:clr>
        </p15:guide>
        <p15:guide id="3" pos="7584" userDrawn="1">
          <p15:clr>
            <a:srgbClr val="A4A3A4"/>
          </p15:clr>
        </p15:guide>
        <p15:guide id="4" orient="horz" pos="120" userDrawn="1">
          <p15:clr>
            <a:srgbClr val="A4A3A4"/>
          </p15:clr>
        </p15:guide>
        <p15:guide id="5" pos="7488" userDrawn="1">
          <p15:clr>
            <a:srgbClr val="A4A3A4"/>
          </p15:clr>
        </p15:guide>
        <p15:guide id="6" orient="horz" pos="672" userDrawn="1">
          <p15:clr>
            <a:srgbClr val="A4A3A4"/>
          </p15:clr>
        </p15:guide>
        <p15:guide id="7" orient="horz" pos="528" userDrawn="1">
          <p15:clr>
            <a:srgbClr val="A4A3A4"/>
          </p15:clr>
        </p15:guide>
        <p15:guide id="8" orient="horz" pos="17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3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AE2E8"/>
    <a:srgbClr val="ECECEC"/>
    <a:srgbClr val="0070C0"/>
    <a:srgbClr val="8A8A8A"/>
    <a:srgbClr val="32323C"/>
    <a:srgbClr val="EBEBEB"/>
    <a:srgbClr val="CACA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24" autoAdjust="0"/>
    <p:restoredTop sz="90920" autoAdjust="0"/>
  </p:normalViewPr>
  <p:slideViewPr>
    <p:cSldViewPr snapToGrid="0">
      <p:cViewPr varScale="1">
        <p:scale>
          <a:sx n="96" d="100"/>
          <a:sy n="96" d="100"/>
        </p:scale>
        <p:origin x="84" y="366"/>
      </p:cViewPr>
      <p:guideLst>
        <p:guide orient="horz" pos="3960"/>
        <p:guide pos="192"/>
        <p:guide pos="7584"/>
        <p:guide orient="horz" pos="120"/>
        <p:guide pos="7488"/>
        <p:guide orient="horz" pos="672"/>
        <p:guide orient="horz" pos="528"/>
        <p:guide orient="horz" pos="1704"/>
      </p:guideLst>
    </p:cSldViewPr>
  </p:slideViewPr>
  <p:outlineViewPr>
    <p:cViewPr>
      <p:scale>
        <a:sx n="25" d="100"/>
        <a:sy n="25"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302442" cy="34127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1949" y="1"/>
            <a:ext cx="4302442" cy="341277"/>
          </a:xfrm>
          <a:prstGeom prst="rect">
            <a:avLst/>
          </a:prstGeom>
        </p:spPr>
        <p:txBody>
          <a:bodyPr vert="horz" lIns="91440" tIns="45720" rIns="91440" bIns="45720" rtlCol="0"/>
          <a:lstStyle>
            <a:lvl1pPr algn="r">
              <a:defRPr sz="1200"/>
            </a:lvl1pPr>
          </a:lstStyle>
          <a:p>
            <a:fld id="{05E9E6D4-0BF1-42E9-8D88-8E25746C0653}" type="datetimeFigureOut">
              <a:rPr lang="en-US" smtClean="0"/>
              <a:t>6/16/2020</a:t>
            </a:fld>
            <a:endParaRPr lang="en-US" dirty="0"/>
          </a:p>
        </p:txBody>
      </p:sp>
      <p:sp>
        <p:nvSpPr>
          <p:cNvPr id="4" name="Footer Placeholder 3"/>
          <p:cNvSpPr>
            <a:spLocks noGrp="1"/>
          </p:cNvSpPr>
          <p:nvPr>
            <p:ph type="ftr" sz="quarter" idx="2"/>
          </p:nvPr>
        </p:nvSpPr>
        <p:spPr>
          <a:xfrm>
            <a:off x="1" y="6456399"/>
            <a:ext cx="4302442" cy="34127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1949" y="6456399"/>
            <a:ext cx="4302442" cy="341277"/>
          </a:xfrm>
          <a:prstGeom prst="rect">
            <a:avLst/>
          </a:prstGeom>
        </p:spPr>
        <p:txBody>
          <a:bodyPr vert="horz" lIns="91440" tIns="45720" rIns="91440" bIns="45720" rtlCol="0" anchor="b"/>
          <a:lstStyle>
            <a:lvl1pPr algn="r">
              <a:defRPr sz="1200"/>
            </a:lvl1pPr>
          </a:lstStyle>
          <a:p>
            <a:fld id="{48605FA5-4470-4340-A32E-B806389348D4}" type="slidenum">
              <a:rPr lang="en-US" smtClean="0"/>
              <a:t>‹#›</a:t>
            </a:fld>
            <a:endParaRPr lang="en-US" dirty="0"/>
          </a:p>
        </p:txBody>
      </p:sp>
    </p:spTree>
    <p:extLst>
      <p:ext uri="{BB962C8B-B14F-4D97-AF65-F5344CB8AC3E}">
        <p14:creationId xmlns:p14="http://schemas.microsoft.com/office/powerpoint/2010/main" val="634997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06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622798" y="0"/>
            <a:ext cx="4301543" cy="341064"/>
          </a:xfrm>
          <a:prstGeom prst="rect">
            <a:avLst/>
          </a:prstGeom>
        </p:spPr>
        <p:txBody>
          <a:bodyPr vert="horz" lIns="93177" tIns="46589" rIns="93177" bIns="46589" rtlCol="0"/>
          <a:lstStyle>
            <a:lvl1pPr algn="r">
              <a:defRPr sz="1200"/>
            </a:lvl1pPr>
          </a:lstStyle>
          <a:p>
            <a:fld id="{F1738F4F-4FF5-44E5-A444-6B9B0B2B80A7}" type="datetimeFigureOut">
              <a:rPr lang="en-US" smtClean="0"/>
              <a:t>6/16/2020</a:t>
            </a:fld>
            <a:endParaRPr lang="en-US" dirty="0"/>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1543" cy="34106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3177" tIns="46589" rIns="93177" bIns="46589" rtlCol="0" anchor="b"/>
          <a:lstStyle>
            <a:lvl1pPr algn="r">
              <a:defRPr sz="1200"/>
            </a:lvl1pPr>
          </a:lstStyle>
          <a:p>
            <a:fld id="{00BCC06A-4900-4DEF-A9DD-8AF8DEE5D95D}" type="slidenum">
              <a:rPr lang="en-US" smtClean="0"/>
              <a:t>‹#›</a:t>
            </a:fld>
            <a:endParaRPr lang="en-US" dirty="0"/>
          </a:p>
        </p:txBody>
      </p:sp>
    </p:spTree>
    <p:extLst>
      <p:ext uri="{BB962C8B-B14F-4D97-AF65-F5344CB8AC3E}">
        <p14:creationId xmlns:p14="http://schemas.microsoft.com/office/powerpoint/2010/main" val="172787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kofax.com/learn/case-studies/davies-turne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Winning the Customer in the Cognitive/AI/RPA World.</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Session Goals :Understand and articulate the value of focusing on human performance rather than machine performance in RPA &amp; CDA opportunities.</a:t>
            </a:r>
          </a:p>
          <a:p>
            <a:r>
              <a:rPr lang="en-AU" sz="1200" kern="1200" dirty="0">
                <a:solidFill>
                  <a:schemeClr val="tx1"/>
                </a:solidFill>
                <a:effectLst/>
                <a:latin typeface="+mn-lt"/>
                <a:ea typeface="+mn-ea"/>
                <a:cs typeface="+mn-cs"/>
              </a:rPr>
              <a:t>Various Case Studies to make the problem very clear.</a:t>
            </a:r>
          </a:p>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a:t>
            </a:fld>
            <a:endParaRPr lang="en-US" dirty="0"/>
          </a:p>
        </p:txBody>
      </p:sp>
    </p:spTree>
    <p:extLst>
      <p:ext uri="{BB962C8B-B14F-4D97-AF65-F5344CB8AC3E}">
        <p14:creationId xmlns:p14="http://schemas.microsoft.com/office/powerpoint/2010/main" val="305779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A9577B-B5F8-45EE-805B-50B6E850B8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07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Each of the 5 capabilities of the </a:t>
            </a:r>
            <a:r>
              <a:rPr lang="en-GB" sz="1200" kern="1200" dirty="0" err="1">
                <a:solidFill>
                  <a:schemeClr val="tx1"/>
                </a:solidFill>
                <a:effectLst/>
                <a:latin typeface="+mn-lt"/>
                <a:ea typeface="+mn-ea"/>
                <a:cs typeface="+mn-cs"/>
              </a:rPr>
              <a:t>Kofax</a:t>
            </a:r>
            <a:r>
              <a:rPr lang="en-GB" sz="1200" kern="1200" dirty="0">
                <a:solidFill>
                  <a:schemeClr val="tx1"/>
                </a:solidFill>
                <a:effectLst/>
                <a:latin typeface="+mn-lt"/>
                <a:ea typeface="+mn-ea"/>
                <a:cs typeface="+mn-cs"/>
              </a:rPr>
              <a:t> Intelligent</a:t>
            </a:r>
            <a:r>
              <a:rPr lang="en-GB" sz="1200" kern="1200" baseline="0" dirty="0">
                <a:solidFill>
                  <a:schemeClr val="tx1"/>
                </a:solidFill>
                <a:effectLst/>
                <a:latin typeface="+mn-lt"/>
                <a:ea typeface="+mn-ea"/>
                <a:cs typeface="+mn-cs"/>
              </a:rPr>
              <a:t> Automation platform are</a:t>
            </a:r>
            <a:r>
              <a:rPr lang="en-GB" sz="1200" kern="1200" dirty="0">
                <a:solidFill>
                  <a:schemeClr val="tx1"/>
                </a:solidFill>
                <a:effectLst/>
                <a:latin typeface="+mn-lt"/>
                <a:ea typeface="+mn-ea"/>
                <a:cs typeface="+mn-cs"/>
              </a:rPr>
              <a:t> summarized here.</a:t>
            </a:r>
          </a:p>
          <a:p>
            <a:r>
              <a:rPr lang="en-GB" sz="1200" kern="1200" dirty="0">
                <a:solidFill>
                  <a:schemeClr val="tx1"/>
                </a:solidFill>
                <a:effectLst/>
                <a:latin typeface="+mn-lt"/>
                <a:ea typeface="+mn-ea"/>
                <a:cs typeface="+mn-cs"/>
              </a:rPr>
              <a:t>[read round if needed]</a:t>
            </a:r>
          </a:p>
          <a:p>
            <a:r>
              <a:rPr lang="en-GB" sz="1200" kern="1200" dirty="0">
                <a:solidFill>
                  <a:schemeClr val="tx1"/>
                </a:solidFill>
                <a:effectLst/>
                <a:latin typeface="+mn-lt"/>
                <a:ea typeface="+mn-ea"/>
                <a:cs typeface="+mn-cs"/>
              </a:rPr>
              <a:t>I want to emphasis</a:t>
            </a:r>
            <a:r>
              <a:rPr lang="en-GB" sz="1200" kern="1200" baseline="0" dirty="0">
                <a:solidFill>
                  <a:schemeClr val="tx1"/>
                </a:solidFill>
                <a:effectLst/>
                <a:latin typeface="+mn-lt"/>
                <a:ea typeface="+mn-ea"/>
                <a:cs typeface="+mn-cs"/>
              </a:rPr>
              <a:t> that an additional capability of the platform is that we have invested to ensure that these capabilities work well together – that’s what we mean by “unified”. </a:t>
            </a:r>
          </a:p>
          <a:p>
            <a:r>
              <a:rPr lang="en-GB" sz="1200" kern="1200" baseline="0" dirty="0">
                <a:solidFill>
                  <a:schemeClr val="tx1"/>
                </a:solidFill>
                <a:effectLst/>
                <a:latin typeface="+mn-lt"/>
                <a:ea typeface="+mn-ea"/>
                <a:cs typeface="+mn-cs"/>
              </a:rPr>
              <a:t>You need these capabilities to be unified, so we’ve done this on your behalf.</a:t>
            </a:r>
          </a:p>
        </p:txBody>
      </p:sp>
      <p:sp>
        <p:nvSpPr>
          <p:cNvPr id="4" name="Slide Number Placeholder 3"/>
          <p:cNvSpPr>
            <a:spLocks noGrp="1"/>
          </p:cNvSpPr>
          <p:nvPr>
            <p:ph type="sldNum" sz="quarter" idx="10"/>
          </p:nvPr>
        </p:nvSpPr>
        <p:spPr/>
        <p:txBody>
          <a:bodyPr/>
          <a:lstStyle/>
          <a:p>
            <a:fld id="{764BD14B-8D40-44D9-B558-F110930C24EF}" type="slidenum">
              <a:rPr lang="en-US" smtClean="0"/>
              <a:t>19</a:t>
            </a:fld>
            <a:endParaRPr lang="en-US"/>
          </a:p>
        </p:txBody>
      </p:sp>
    </p:spTree>
    <p:extLst>
      <p:ext uri="{BB962C8B-B14F-4D97-AF65-F5344CB8AC3E}">
        <p14:creationId xmlns:p14="http://schemas.microsoft.com/office/powerpoint/2010/main" val="264020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Write down the corporate</a:t>
            </a:r>
            <a:r>
              <a:rPr lang="en-GB" baseline="0" dirty="0"/>
              <a:t> vision and mission statement. What are the CEO’s plans for the next year? Read the website. If the company is publically listed in the USA, read the business risks in their SEC quarterly reports.</a:t>
            </a:r>
            <a:endParaRPr lang="en-GB" dirty="0"/>
          </a:p>
          <a:p>
            <a:r>
              <a:rPr lang="en-GB" dirty="0"/>
              <a:t>Expect your sales colleagues to have done this deep analyse</a:t>
            </a:r>
            <a:r>
              <a:rPr lang="en-GB" baseline="0" dirty="0"/>
              <a:t> and be able to itemize and prioritize the goals, needs and pains.</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21</a:t>
            </a:fld>
            <a:endParaRPr lang="en-US" dirty="0"/>
          </a:p>
        </p:txBody>
      </p:sp>
    </p:spTree>
    <p:extLst>
      <p:ext uri="{BB962C8B-B14F-4D97-AF65-F5344CB8AC3E}">
        <p14:creationId xmlns:p14="http://schemas.microsoft.com/office/powerpoint/2010/main" val="3061436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solidFill>
                  <a:srgbClr val="0064BE"/>
                </a:solidFill>
              </a:rPr>
              <a:t>Who’s job is this??</a:t>
            </a:r>
            <a:r>
              <a:rPr lang="en-AU" baseline="0" dirty="0">
                <a:solidFill>
                  <a:srgbClr val="0064BE"/>
                </a:solidFill>
              </a:rPr>
              <a:t> </a:t>
            </a:r>
            <a:r>
              <a:rPr lang="en-AU" dirty="0">
                <a:solidFill>
                  <a:srgbClr val="0064BE"/>
                </a:solidFill>
              </a:rPr>
              <a:t>The Account Manager! Not the Sales Engineer!</a:t>
            </a:r>
            <a:endParaRPr lang="de-AT" dirty="0">
              <a:solidFill>
                <a:srgbClr val="0064BE"/>
              </a:solidFill>
            </a:endParaRPr>
          </a:p>
          <a:p>
            <a:pPr algn="l"/>
            <a:endParaRPr lang="de-AT" dirty="0"/>
          </a:p>
        </p:txBody>
      </p:sp>
      <p:sp>
        <p:nvSpPr>
          <p:cNvPr id="4" name="Date Placeholder 3"/>
          <p:cNvSpPr>
            <a:spLocks noGrp="1"/>
          </p:cNvSpPr>
          <p:nvPr>
            <p:ph type="dt" sz="quarter" idx="10"/>
          </p:nvPr>
        </p:nvSpPr>
        <p:spPr/>
        <p:txBody>
          <a:bodyPr/>
          <a:lstStyle/>
          <a:p>
            <a:pPr>
              <a:defRPr/>
            </a:pPr>
            <a:fld id="{FDA736B0-588C-4055-B55E-3CC6D2C7BED9}" type="datetime1">
              <a:rPr lang="en-US" smtClean="0"/>
              <a:pPr>
                <a:defRPr/>
              </a:pPr>
              <a:t>6/16/2020</a:t>
            </a:fld>
            <a:endParaRPr lang="en-US"/>
          </a:p>
        </p:txBody>
      </p:sp>
    </p:spTree>
    <p:extLst>
      <p:ext uri="{BB962C8B-B14F-4D97-AF65-F5344CB8AC3E}">
        <p14:creationId xmlns:p14="http://schemas.microsoft.com/office/powerpoint/2010/main" val="3839027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29</a:t>
            </a:fld>
            <a:endParaRPr lang="en-US" dirty="0"/>
          </a:p>
        </p:txBody>
      </p:sp>
    </p:spTree>
    <p:extLst>
      <p:ext uri="{BB962C8B-B14F-4D97-AF65-F5344CB8AC3E}">
        <p14:creationId xmlns:p14="http://schemas.microsoft.com/office/powerpoint/2010/main" val="34580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Semiconductor</a:t>
            </a:r>
            <a:r>
              <a:rPr lang="en-GB" baseline="0" dirty="0"/>
              <a:t> producer USA</a:t>
            </a:r>
            <a:endParaRPr lang="en-GB" dirty="0"/>
          </a:p>
          <a:p>
            <a:r>
              <a:rPr lang="en-GB" dirty="0"/>
              <a:t>The</a:t>
            </a:r>
            <a:r>
              <a:rPr lang="en-GB" baseline="0" dirty="0"/>
              <a:t> robots saved 10-15 people efforts. 6000 products.</a:t>
            </a:r>
          </a:p>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34</a:t>
            </a:fld>
            <a:endParaRPr lang="en-US" dirty="0"/>
          </a:p>
        </p:txBody>
      </p:sp>
    </p:spTree>
    <p:extLst>
      <p:ext uri="{BB962C8B-B14F-4D97-AF65-F5344CB8AC3E}">
        <p14:creationId xmlns:p14="http://schemas.microsoft.com/office/powerpoint/2010/main" val="166793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Losing business because they didn’t know where</a:t>
            </a:r>
            <a:r>
              <a:rPr lang="en-US" sz="1200" b="0" kern="1200" baseline="0" dirty="0">
                <a:solidFill>
                  <a:schemeClr val="tx1"/>
                </a:solidFill>
                <a:effectLst/>
                <a:latin typeface="+mn-lt"/>
                <a:ea typeface="+mn-ea"/>
                <a:cs typeface="+mn-cs"/>
              </a:rPr>
              <a:t> their own trucks were – no visibility. (Crete or other?)</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Published</a:t>
            </a:r>
            <a:r>
              <a:rPr lang="en-US" sz="1200" b="1"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Case</a:t>
            </a:r>
            <a:r>
              <a:rPr lang="en-US" sz="1200" b="1" kern="1200" baseline="0" dirty="0">
                <a:solidFill>
                  <a:schemeClr val="tx1"/>
                </a:solidFill>
                <a:effectLst/>
                <a:latin typeface="+mn-lt"/>
                <a:ea typeface="+mn-ea"/>
                <a:cs typeface="+mn-cs"/>
              </a:rPr>
              <a:t> Study: </a:t>
            </a:r>
            <a:r>
              <a:rPr lang="en-US" sz="1200" u="sng" kern="1200" dirty="0">
                <a:solidFill>
                  <a:schemeClr val="tx1"/>
                </a:solidFill>
                <a:effectLst/>
                <a:latin typeface="+mn-lt"/>
                <a:ea typeface="+mn-ea"/>
                <a:cs typeface="+mn-cs"/>
                <a:hlinkClick r:id="rId3"/>
              </a:rPr>
              <a:t>http://www.kofax.com/learn/case-studies/davies-turner</a:t>
            </a:r>
            <a:r>
              <a:rPr lang="en-US" sz="1200" kern="1200" dirty="0">
                <a:solidFill>
                  <a:schemeClr val="tx1"/>
                </a:solidFill>
                <a:effectLst/>
                <a:latin typeface="+mn-lt"/>
                <a:ea typeface="+mn-ea"/>
                <a:cs typeface="+mn-cs"/>
              </a:rPr>
              <a:t> </a:t>
            </a:r>
            <a:endParaRPr lang="en-US" dirty="0"/>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past, order tracking was a reactive and manual process at Davies Turner. When the company received a customer query about an order, teams would have to visit the relevant carrier’s website and search their tracking systems for more information about the shipment. If a team member was unable to find this information online, they would have to contact the carrier by phone or email, incurring further delays. On average, it took around 10 to 15 minutes to respond to order tracking requests.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Kofax RPA, Davies Turner has built integration process flows (commonly referred to as software robots) that perform various data extraction and integration tasks that enable the company to offer customers alternative ways to communicate with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date, we’ve deployed close to 100 Kofax RPA robots,” Gurney noted. “We have found the solution to be incredibly user-friendly—you don’t need to be a developer to make use of it. At the same time, Kofax RPA is very powerful; the things it can do seem almost limitless. We are using the solution to integrate data from our own systems, partner systems and third-party websites, and there really doesn’t seem to be anything that Kofax RPA can’t integrate with!”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Kofax RPA, not only are we meeting customer’s expectations, we are exceeding them in certain areas. Normally a customer wouldn’t expect us to track all of their orders in real time, but thanks to Kofax RPA we now have this capability, increasing the number of shipments we track by 1000% without adding staff.”</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469EFD-17C4-40A2-B87A-0D1B6E91648F}" type="slidenum">
              <a:rPr lang="en-US" smtClean="0"/>
              <a:t>35</a:t>
            </a:fld>
            <a:endParaRPr lang="en-US"/>
          </a:p>
        </p:txBody>
      </p:sp>
    </p:spTree>
    <p:extLst>
      <p:ext uri="{BB962C8B-B14F-4D97-AF65-F5344CB8AC3E}">
        <p14:creationId xmlns:p14="http://schemas.microsoft.com/office/powerpoint/2010/main" val="1338749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Published Case</a:t>
            </a:r>
            <a:r>
              <a:rPr lang="en-US" b="1" baseline="0" dirty="0"/>
              <a:t> Study:</a:t>
            </a:r>
            <a:r>
              <a:rPr lang="en-US" baseline="0" dirty="0"/>
              <a:t> http://www.kofax.com/learn/case-studies/robots-reduce-compliance-tasks-for-european-bank</a:t>
            </a:r>
          </a:p>
          <a:p>
            <a:endParaRPr lang="en-US" baseline="0" dirty="0"/>
          </a:p>
          <a:p>
            <a:r>
              <a:rPr lang="en-US" sz="1200" b="0" i="0" kern="1200" dirty="0">
                <a:solidFill>
                  <a:schemeClr val="tx1"/>
                </a:solidFill>
                <a:effectLst/>
                <a:latin typeface="+mn-lt"/>
                <a:ea typeface="+mn-ea"/>
                <a:cs typeface="+mn-cs"/>
              </a:rPr>
              <a:t>A longstanding Kofax customer, the bank was already using a range of Kofax software across its business. Working with Kofax, the bank found an answer to its compliance challenges in an unexpected way.</a:t>
            </a:r>
          </a:p>
          <a:p>
            <a:r>
              <a:rPr lang="en-US" sz="1200" b="0" i="0" kern="1200" dirty="0">
                <a:solidFill>
                  <a:schemeClr val="tx1"/>
                </a:solidFill>
                <a:effectLst/>
                <a:latin typeface="+mn-lt"/>
                <a:ea typeface="+mn-ea"/>
                <a:cs typeface="+mn-cs"/>
              </a:rPr>
              <a:t>The spokesperson said: “Kofax was presenting and demonstrating the Kofax </a:t>
            </a:r>
            <a:r>
              <a:rPr lang="en-US" sz="1200" b="0" i="0" kern="1200" dirty="0" err="1">
                <a:solidFill>
                  <a:schemeClr val="tx1"/>
                </a:solidFill>
                <a:effectLst/>
                <a:latin typeface="+mn-lt"/>
                <a:ea typeface="+mn-ea"/>
                <a:cs typeface="+mn-cs"/>
              </a:rPr>
              <a:t>TotalAgility</a:t>
            </a:r>
            <a:r>
              <a:rPr lang="en-US" sz="1200" b="0" i="0" kern="1200" dirty="0">
                <a:solidFill>
                  <a:schemeClr val="tx1"/>
                </a:solidFill>
                <a:effectLst/>
                <a:latin typeface="+mn-lt"/>
                <a:ea typeface="+mn-ea"/>
                <a:cs typeface="+mn-cs"/>
              </a:rPr>
              <a:t> Suite to our Document Logistics team, and they happened to touch on the topic of CDD and KYC. Kofax instantly recognized that their Kofax RPA offering could provide us with the perfect solution for these challenges. A few weeks later, we ran a proof-of-concept exercise, where we were able to see the capabilities of Kofax RPA first hand. This convinced us that the solution was an ideal fit for our needs.”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Thanks to Kofax RPA, the bank has been able to automate what were once time-consuming and error-prone CDD and KYC investigations. When analysts need to perform a check on a new customer, Kofax RPA robots will trawl the bank’s internal systems and databases, as well as external sources (such as Chamber of Commerce business registers, social media, news archives, Politically Exposed Persons (PEP) databases, and more) to verify the customer’s identity and determine if they have been linked to any illicit activity.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perform upwards of 2,800 CDD and KYC investigations every week, so the efficiency gains that we have achieved with Kofax RPA mean that we are saving thousands of person-hours of work a week.</a:t>
            </a:r>
          </a:p>
        </p:txBody>
      </p:sp>
      <p:sp>
        <p:nvSpPr>
          <p:cNvPr id="4" name="Slide Number Placeholder 3"/>
          <p:cNvSpPr>
            <a:spLocks noGrp="1"/>
          </p:cNvSpPr>
          <p:nvPr>
            <p:ph type="sldNum" sz="quarter" idx="10"/>
          </p:nvPr>
        </p:nvSpPr>
        <p:spPr/>
        <p:txBody>
          <a:bodyPr/>
          <a:lstStyle/>
          <a:p>
            <a:fld id="{15469EFD-17C4-40A2-B87A-0D1B6E91648F}" type="slidenum">
              <a:rPr lang="en-US" smtClean="0"/>
              <a:t>36</a:t>
            </a:fld>
            <a:endParaRPr lang="en-US"/>
          </a:p>
        </p:txBody>
      </p:sp>
    </p:spTree>
    <p:extLst>
      <p:ext uri="{BB962C8B-B14F-4D97-AF65-F5344CB8AC3E}">
        <p14:creationId xmlns:p14="http://schemas.microsoft.com/office/powerpoint/2010/main" val="256265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https://upload.wikimedia.org/wikipedia/commons/e/e0/Scan_MRI.jpg</a:t>
            </a:r>
          </a:p>
        </p:txBody>
      </p:sp>
      <p:sp>
        <p:nvSpPr>
          <p:cNvPr id="4" name="Slide Number Placeholder 3"/>
          <p:cNvSpPr>
            <a:spLocks noGrp="1"/>
          </p:cNvSpPr>
          <p:nvPr>
            <p:ph type="sldNum" sz="quarter" idx="10"/>
          </p:nvPr>
        </p:nvSpPr>
        <p:spPr/>
        <p:txBody>
          <a:bodyPr/>
          <a:lstStyle/>
          <a:p>
            <a:fld id="{00BCC06A-4900-4DEF-A9DD-8AF8DEE5D95D}" type="slidenum">
              <a:rPr lang="en-US" smtClean="0"/>
              <a:t>37</a:t>
            </a:fld>
            <a:endParaRPr lang="en-US" dirty="0"/>
          </a:p>
        </p:txBody>
      </p:sp>
    </p:spTree>
    <p:extLst>
      <p:ext uri="{BB962C8B-B14F-4D97-AF65-F5344CB8AC3E}">
        <p14:creationId xmlns:p14="http://schemas.microsoft.com/office/powerpoint/2010/main" val="180527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https://commons.wikimedia.org/wiki/File:Champagne_bottles_in_a_bucket_-_8439.jpg</a:t>
            </a:r>
          </a:p>
          <a:p>
            <a:endParaRPr lang="en-AU" dirty="0"/>
          </a:p>
          <a:p>
            <a:r>
              <a:rPr lang="en-AU" dirty="0"/>
              <a:t>SUPPLIER in</a:t>
            </a:r>
            <a:r>
              <a:rPr lang="en-AU" baseline="0" dirty="0"/>
              <a:t> Irelands supplies to Hotels and Conference </a:t>
            </a:r>
            <a:r>
              <a:rPr lang="en-AU" baseline="0" dirty="0" err="1"/>
              <a:t>Centers</a:t>
            </a:r>
            <a:r>
              <a:rPr lang="en-AU" baseline="0" dirty="0"/>
              <a:t>.</a:t>
            </a:r>
          </a:p>
          <a:p>
            <a:r>
              <a:rPr lang="en-AU" baseline="0" dirty="0"/>
              <a:t>If they are unable to deliver then need to cancel orders in system A and inform customers that they cannot deliver.</a:t>
            </a:r>
          </a:p>
          <a:p>
            <a:r>
              <a:rPr lang="en-AU" baseline="0" dirty="0"/>
              <a:t>If the champagne supplier cannot deliver them a crate of champagne, they have to cancel champagne orders to hotels and weddings.</a:t>
            </a:r>
          </a:p>
          <a:p>
            <a:r>
              <a:rPr lang="en-AU" baseline="0" dirty="0"/>
              <a:t>Each bottle required 20 clicks in the software.</a:t>
            </a:r>
          </a:p>
          <a:p>
            <a:endParaRPr lang="en-AU" baseline="0" dirty="0"/>
          </a:p>
          <a:p>
            <a:r>
              <a:rPr lang="en-AU" baseline="0" dirty="0"/>
              <a:t>This is also a CCM possibility of sending a beautiful </a:t>
            </a:r>
            <a:r>
              <a:rPr lang="en-AU" baseline="0" dirty="0" err="1"/>
              <a:t>personlaized</a:t>
            </a:r>
            <a:r>
              <a:rPr lang="en-AU" baseline="0" dirty="0"/>
              <a:t> email to a customer with a </a:t>
            </a:r>
            <a:r>
              <a:rPr lang="en-AU" baseline="0" dirty="0" err="1"/>
              <a:t>voucherdiscount</a:t>
            </a:r>
            <a:r>
              <a:rPr lang="en-AU" baseline="0" dirty="0"/>
              <a:t> to buy an alternative</a:t>
            </a:r>
          </a:p>
          <a:p>
            <a:r>
              <a:rPr lang="en-AU" baseline="0" dirty="0"/>
              <a:t>Champagne today. So the robot could turn a bad situation into a happier customer.</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38</a:t>
            </a:fld>
            <a:endParaRPr lang="en-US" dirty="0"/>
          </a:p>
        </p:txBody>
      </p:sp>
    </p:spTree>
    <p:extLst>
      <p:ext uri="{BB962C8B-B14F-4D97-AF65-F5344CB8AC3E}">
        <p14:creationId xmlns:p14="http://schemas.microsoft.com/office/powerpoint/2010/main" val="1136543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your understanding of RPA stuck in the 1980’s with robots coming to take your job?</a:t>
            </a:r>
          </a:p>
          <a:p>
            <a:r>
              <a:rPr lang="en-GB" dirty="0"/>
              <a:t>The Terminator movies of 1984 and 1991 personified the risk of AI as terminator robots intent on killing humans, so the humans rebelled. The “AI Skynet” they were talking about then was actually just a database: the SQL database was entering into the business world – data was being digitized. No-one fears a database today more than 30 years later. The AI fears of today will not concern our children.</a:t>
            </a:r>
          </a:p>
        </p:txBody>
      </p:sp>
      <p:sp>
        <p:nvSpPr>
          <p:cNvPr id="4" name="Slide Number Placeholder 3"/>
          <p:cNvSpPr>
            <a:spLocks noGrp="1"/>
          </p:cNvSpPr>
          <p:nvPr>
            <p:ph type="sldNum" sz="quarter" idx="10"/>
          </p:nvPr>
        </p:nvSpPr>
        <p:spPr/>
        <p:txBody>
          <a:bodyPr/>
          <a:lstStyle/>
          <a:p>
            <a:fld id="{00BCC06A-4900-4DEF-A9DD-8AF8DEE5D95D}" type="slidenum">
              <a:rPr lang="en-US" smtClean="0"/>
              <a:t>2</a:t>
            </a:fld>
            <a:endParaRPr lang="en-US" dirty="0"/>
          </a:p>
        </p:txBody>
      </p:sp>
    </p:spTree>
    <p:extLst>
      <p:ext uri="{BB962C8B-B14F-4D97-AF65-F5344CB8AC3E}">
        <p14:creationId xmlns:p14="http://schemas.microsoft.com/office/powerpoint/2010/main" val="58141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https://upload.wikimedia.org/wikipedia/commons/3/32/Renewable_energy_park.jpg</a:t>
            </a:r>
          </a:p>
          <a:p>
            <a:r>
              <a:rPr lang="en-AU" b="1" dirty="0"/>
              <a:t>Energy brokerage.</a:t>
            </a:r>
          </a:p>
          <a:p>
            <a:r>
              <a:rPr lang="en-AU" dirty="0"/>
              <a:t>A Kofax RPA customer (1</a:t>
            </a:r>
            <a:r>
              <a:rPr lang="en-AU" baseline="0" dirty="0"/>
              <a:t> man) uses RPA robots to see what every wind turbine, tide, solar panel in Europe is doing today and yesterday. He has his own visualization and analytics software and sells this information to electricity providers who want to know where to buy electricity form in 5 minutes, 20 minutes and 1 hour.</a:t>
            </a:r>
          </a:p>
          <a:p>
            <a:endParaRPr lang="en-AU" dirty="0"/>
          </a:p>
          <a:p>
            <a:r>
              <a:rPr lang="en-AU" dirty="0" err="1"/>
              <a:t>Kapow</a:t>
            </a:r>
            <a:r>
              <a:rPr lang="en-AU" dirty="0"/>
              <a:t> is a powerful tool for finding and selling information.</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39</a:t>
            </a:fld>
            <a:endParaRPr lang="en-US" dirty="0"/>
          </a:p>
        </p:txBody>
      </p:sp>
    </p:spTree>
    <p:extLst>
      <p:ext uri="{BB962C8B-B14F-4D97-AF65-F5344CB8AC3E}">
        <p14:creationId xmlns:p14="http://schemas.microsoft.com/office/powerpoint/2010/main" val="1446858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several business use cases in which Kofax RPA is being used today. We’ve broken the use cases into two categories – web data extraction and the automation of process activities.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common use case examples for </a:t>
            </a:r>
            <a:r>
              <a:rPr lang="en-US" sz="1200" b="1" kern="1200" dirty="0">
                <a:solidFill>
                  <a:schemeClr val="tx1"/>
                </a:solidFill>
                <a:effectLst/>
                <a:latin typeface="+mn-lt"/>
                <a:ea typeface="+mn-ea"/>
                <a:cs typeface="+mn-cs"/>
              </a:rPr>
              <a:t>web data extraction </a:t>
            </a:r>
            <a:r>
              <a:rPr lang="en-US" sz="1200" kern="1200" dirty="0">
                <a:solidFill>
                  <a:schemeClr val="tx1"/>
                </a:solidFill>
                <a:effectLst/>
                <a:latin typeface="+mn-lt"/>
                <a:ea typeface="+mn-ea"/>
                <a:cs typeface="+mn-cs"/>
              </a:rPr>
              <a:t>include organizations needing to </a:t>
            </a:r>
            <a:r>
              <a:rPr lang="en-US" sz="1200" b="1" kern="1200" dirty="0">
                <a:solidFill>
                  <a:schemeClr val="tx1"/>
                </a:solidFill>
                <a:effectLst/>
                <a:latin typeface="+mn-lt"/>
                <a:ea typeface="+mn-ea"/>
                <a:cs typeface="+mn-cs"/>
              </a:rPr>
              <a:t>monitor competitors and pricing, </a:t>
            </a:r>
            <a:r>
              <a:rPr lang="en-US" sz="1200" b="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investment banking equity research teams</a:t>
            </a:r>
            <a:r>
              <a:rPr lang="en-US" sz="1200" kern="1200" dirty="0">
                <a:solidFill>
                  <a:schemeClr val="tx1"/>
                </a:solidFill>
                <a:effectLst/>
                <a:latin typeface="+mn-lt"/>
                <a:ea typeface="+mn-ea"/>
                <a:cs typeface="+mn-cs"/>
              </a:rPr>
              <a:t> who rely on the collection of data from web sites to help facilitate in-depth </a:t>
            </a:r>
            <a:r>
              <a:rPr lang="en-US" sz="1200" b="1" kern="1200" dirty="0">
                <a:solidFill>
                  <a:schemeClr val="tx1"/>
                </a:solidFill>
                <a:effectLst/>
                <a:latin typeface="+mn-lt"/>
                <a:ea typeface="+mn-ea"/>
                <a:cs typeface="+mn-cs"/>
              </a:rPr>
              <a:t>research and analysis of companies, industries, markets, </a:t>
            </a:r>
            <a:r>
              <a:rPr lang="en-US" sz="1200" b="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world economies.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software robots </a:t>
            </a:r>
            <a:r>
              <a:rPr lang="en-US" sz="1200" b="1" kern="1200" dirty="0">
                <a:solidFill>
                  <a:schemeClr val="tx1"/>
                </a:solidFill>
                <a:effectLst/>
                <a:latin typeface="+mn-lt"/>
                <a:ea typeface="+mn-ea"/>
                <a:cs typeface="+mn-cs"/>
              </a:rPr>
              <a:t>automating manual repetitive activities</a:t>
            </a:r>
            <a:r>
              <a:rPr lang="en-US" sz="1200" kern="1200" dirty="0">
                <a:solidFill>
                  <a:schemeClr val="tx1"/>
                </a:solidFill>
                <a:effectLst/>
                <a:latin typeface="+mn-lt"/>
                <a:ea typeface="+mn-ea"/>
                <a:cs typeface="+mn-cs"/>
              </a:rPr>
              <a:t>, Kofax RPA excels at virtually any multi-step business tasks across multiple systems </a:t>
            </a:r>
            <a:r>
              <a:rPr lang="en-US" sz="1200" b="1" kern="1200" dirty="0">
                <a:solidFill>
                  <a:schemeClr val="tx1"/>
                </a:solidFill>
                <a:effectLst/>
                <a:latin typeface="+mn-lt"/>
                <a:ea typeface="+mn-ea"/>
                <a:cs typeface="+mn-cs"/>
              </a:rPr>
              <a:t>both internally and externally</a:t>
            </a:r>
            <a:r>
              <a:rPr lang="en-US" sz="1200" kern="1200" dirty="0">
                <a:solidFill>
                  <a:schemeClr val="tx1"/>
                </a:solidFill>
                <a:effectLst/>
                <a:latin typeface="+mn-lt"/>
                <a:ea typeface="+mn-ea"/>
                <a:cs typeface="+mn-cs"/>
              </a:rPr>
              <a:t>. As we described earlier, this is commonly referred to as </a:t>
            </a:r>
            <a:r>
              <a:rPr lang="en-US" sz="1200" b="1" kern="1200" dirty="0">
                <a:solidFill>
                  <a:schemeClr val="tx1"/>
                </a:solidFill>
                <a:effectLst/>
                <a:latin typeface="+mn-lt"/>
                <a:ea typeface="+mn-ea"/>
                <a:cs typeface="+mn-cs"/>
              </a:rPr>
              <a:t>robotic process automation </a:t>
            </a:r>
            <a:r>
              <a:rPr lang="en-US" sz="1200" kern="1200" dirty="0">
                <a:solidFill>
                  <a:schemeClr val="tx1"/>
                </a:solidFill>
                <a:effectLst/>
                <a:latin typeface="+mn-lt"/>
                <a:ea typeface="+mn-ea"/>
                <a:cs typeface="+mn-cs"/>
              </a:rPr>
              <a:t>and is applicable to several industries and business departments including banking, insurance, transportation and logistics, manufacturing, and healthcare. For </a:t>
            </a:r>
            <a:r>
              <a:rPr lang="en-US" sz="1200" b="1" kern="1200" dirty="0">
                <a:solidFill>
                  <a:schemeClr val="tx1"/>
                </a:solidFill>
                <a:effectLst/>
                <a:latin typeface="+mn-lt"/>
                <a:ea typeface="+mn-ea"/>
                <a:cs typeface="+mn-cs"/>
              </a:rPr>
              <a:t>example</a:t>
            </a:r>
            <a:r>
              <a:rPr lang="en-US" sz="1200" kern="1200" dirty="0">
                <a:solidFill>
                  <a:schemeClr val="tx1"/>
                </a:solidFill>
                <a:effectLst/>
                <a:latin typeface="+mn-lt"/>
                <a:ea typeface="+mn-ea"/>
                <a:cs typeface="+mn-cs"/>
              </a:rPr>
              <a:t>, in </a:t>
            </a:r>
            <a:r>
              <a:rPr lang="en-US" sz="1200" b="1" kern="1200" dirty="0">
                <a:solidFill>
                  <a:schemeClr val="tx1"/>
                </a:solidFill>
                <a:effectLst/>
                <a:latin typeface="+mn-lt"/>
                <a:ea typeface="+mn-ea"/>
                <a:cs typeface="+mn-cs"/>
              </a:rPr>
              <a:t>transportation</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logistics</a:t>
            </a:r>
            <a:r>
              <a:rPr lang="en-US" sz="1200" kern="1200" dirty="0">
                <a:solidFill>
                  <a:schemeClr val="tx1"/>
                </a:solidFill>
                <a:effectLst/>
                <a:latin typeface="+mn-lt"/>
                <a:ea typeface="+mn-ea"/>
                <a:cs typeface="+mn-cs"/>
              </a:rPr>
              <a:t> Kofax RPA helps eliminate costly manual activities by integrating and automating processes involving the </a:t>
            </a:r>
            <a:r>
              <a:rPr lang="en-US" sz="1200" b="1" kern="1200" dirty="0">
                <a:solidFill>
                  <a:schemeClr val="tx1"/>
                </a:solidFill>
                <a:effectLst/>
                <a:latin typeface="+mn-lt"/>
                <a:ea typeface="+mn-ea"/>
                <a:cs typeface="+mn-cs"/>
              </a:rPr>
              <a:t>exchange of data </a:t>
            </a:r>
            <a:r>
              <a:rPr lang="en-US" sz="1200" kern="1200" dirty="0">
                <a:solidFill>
                  <a:schemeClr val="tx1"/>
                </a:solidFill>
                <a:effectLst/>
                <a:latin typeface="+mn-lt"/>
                <a:ea typeface="+mn-ea"/>
                <a:cs typeface="+mn-cs"/>
              </a:rPr>
              <a:t>between </a:t>
            </a:r>
            <a:r>
              <a:rPr lang="en-US" sz="1200" b="1" kern="1200" dirty="0">
                <a:solidFill>
                  <a:schemeClr val="tx1"/>
                </a:solidFill>
                <a:effectLst/>
                <a:latin typeface="+mn-lt"/>
                <a:ea typeface="+mn-ea"/>
                <a:cs typeface="+mn-cs"/>
              </a:rPr>
              <a:t>their internal systems </a:t>
            </a:r>
            <a:r>
              <a:rPr lang="en-US" sz="1200" kern="1200" dirty="0">
                <a:solidFill>
                  <a:schemeClr val="tx1"/>
                </a:solidFill>
                <a:effectLst/>
                <a:latin typeface="+mn-lt"/>
                <a:ea typeface="+mn-ea"/>
                <a:cs typeface="+mn-cs"/>
              </a:rPr>
              <a:t>and </a:t>
            </a:r>
            <a:r>
              <a:rPr lang="en-US" sz="1200" b="1" kern="1200" dirty="0">
                <a:solidFill>
                  <a:schemeClr val="tx1"/>
                </a:solidFill>
                <a:effectLst/>
                <a:latin typeface="+mn-lt"/>
                <a:ea typeface="+mn-ea"/>
                <a:cs typeface="+mn-cs"/>
              </a:rPr>
              <a:t>third party portals involving shippers, carriers, freight bill payment processors,</a:t>
            </a:r>
            <a:r>
              <a:rPr lang="en-US" sz="1200" kern="1200" dirty="0">
                <a:solidFill>
                  <a:schemeClr val="tx1"/>
                </a:solidFill>
                <a:effectLst/>
                <a:latin typeface="+mn-lt"/>
                <a:ea typeface="+mn-ea"/>
                <a:cs typeface="+mn-cs"/>
              </a:rPr>
              <a:t> and other partners.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Back office finance and accounting operations </a:t>
            </a:r>
            <a:r>
              <a:rPr lang="en-US" sz="1200" kern="1200" dirty="0">
                <a:solidFill>
                  <a:schemeClr val="tx1"/>
                </a:solidFill>
                <a:effectLst/>
                <a:latin typeface="+mn-lt"/>
                <a:ea typeface="+mn-ea"/>
                <a:cs typeface="+mn-cs"/>
              </a:rPr>
              <a:t>including shared services groups are also a good fit for Kofax RPA including business activities like </a:t>
            </a:r>
            <a:r>
              <a:rPr lang="en-US" sz="1200" b="1" kern="1200" dirty="0">
                <a:solidFill>
                  <a:schemeClr val="tx1"/>
                </a:solidFill>
                <a:effectLst/>
                <a:latin typeface="+mn-lt"/>
                <a:ea typeface="+mn-ea"/>
                <a:cs typeface="+mn-cs"/>
              </a:rPr>
              <a:t>posting invoices into a supplier portal, researching payment collection issues, and financial closing tasks are just a few examples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a few minutes to familiarize yourself with the different Kofax RPA use cases. </a:t>
            </a:r>
          </a:p>
          <a:p>
            <a:r>
              <a:rPr lang="en-US" sz="1200" kern="1200" dirty="0">
                <a:solidFill>
                  <a:schemeClr val="tx1"/>
                </a:solidFill>
                <a:effectLst/>
                <a:latin typeface="+mn-lt"/>
                <a:ea typeface="+mn-ea"/>
                <a:cs typeface="+mn-cs"/>
              </a:rPr>
              <a:t>Let’s now look at a few customer examples that show Kofax RPA is being used and the benefits customers are achieving. </a:t>
            </a:r>
          </a:p>
          <a:p>
            <a:endParaRPr lang="en-US" dirty="0"/>
          </a:p>
        </p:txBody>
      </p:sp>
      <p:sp>
        <p:nvSpPr>
          <p:cNvPr id="4" name="Slide Number Placeholder 3"/>
          <p:cNvSpPr>
            <a:spLocks noGrp="1"/>
          </p:cNvSpPr>
          <p:nvPr>
            <p:ph type="sldNum" sz="quarter" idx="10"/>
          </p:nvPr>
        </p:nvSpPr>
        <p:spPr/>
        <p:txBody>
          <a:bodyPr/>
          <a:lstStyle/>
          <a:p>
            <a:fld id="{00BCC06A-4900-4DEF-A9DD-8AF8DEE5D95D}"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213926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43</a:t>
            </a:fld>
            <a:endParaRPr lang="en-US" dirty="0"/>
          </a:p>
        </p:txBody>
      </p:sp>
    </p:spTree>
    <p:extLst>
      <p:ext uri="{BB962C8B-B14F-4D97-AF65-F5344CB8AC3E}">
        <p14:creationId xmlns:p14="http://schemas.microsoft.com/office/powerpoint/2010/main" val="821257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44</a:t>
            </a:fld>
            <a:endParaRPr lang="en-US" dirty="0"/>
          </a:p>
        </p:txBody>
      </p:sp>
    </p:spTree>
    <p:extLst>
      <p:ext uri="{BB962C8B-B14F-4D97-AF65-F5344CB8AC3E}">
        <p14:creationId xmlns:p14="http://schemas.microsoft.com/office/powerpoint/2010/main" val="1243524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45</a:t>
            </a:fld>
            <a:endParaRPr lang="en-US" dirty="0"/>
          </a:p>
        </p:txBody>
      </p:sp>
    </p:spTree>
    <p:extLst>
      <p:ext uri="{BB962C8B-B14F-4D97-AF65-F5344CB8AC3E}">
        <p14:creationId xmlns:p14="http://schemas.microsoft.com/office/powerpoint/2010/main" val="3078641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BCC06A-4900-4DEF-A9DD-8AF8DEE5D95D}" type="slidenum">
              <a:rPr lang="en-US" smtClean="0"/>
              <a:t>47</a:t>
            </a:fld>
            <a:endParaRPr lang="en-US" dirty="0"/>
          </a:p>
        </p:txBody>
      </p:sp>
    </p:spTree>
    <p:extLst>
      <p:ext uri="{BB962C8B-B14F-4D97-AF65-F5344CB8AC3E}">
        <p14:creationId xmlns:p14="http://schemas.microsoft.com/office/powerpoint/2010/main" val="149133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RPA is really about </a:t>
            </a:r>
            <a:r>
              <a:rPr lang="en-GB" b="1" dirty="0"/>
              <a:t>enhancing</a:t>
            </a:r>
            <a:r>
              <a:rPr lang="en-GB" b="1" baseline="0" dirty="0"/>
              <a:t> </a:t>
            </a:r>
            <a:r>
              <a:rPr lang="en-GB" b="0" baseline="0" dirty="0"/>
              <a:t>not</a:t>
            </a:r>
            <a:r>
              <a:rPr lang="en-GB" b="1" baseline="0" dirty="0"/>
              <a:t> replacing </a:t>
            </a:r>
            <a:r>
              <a:rPr lang="en-GB" baseline="0" dirty="0"/>
              <a:t>human performance. Do not try to remove people. You want people to do smart, creative tasks in a process. Only automate what a human doesn’t want to do.</a:t>
            </a:r>
          </a:p>
          <a:p>
            <a:endParaRPr lang="en-GB" baseline="0" dirty="0"/>
          </a:p>
          <a:p>
            <a:r>
              <a:rPr lang="en-GB" baseline="0" dirty="0"/>
              <a:t>This photo is part of a series about robots and humans interacting – but this photo is special, because the robot is working for the human in a passive way. The human is in full control – this is Kofax’ model of human-robot cooperation.</a:t>
            </a:r>
          </a:p>
          <a:p>
            <a:endParaRPr lang="en-GB" b="1" baseline="0" dirty="0"/>
          </a:p>
          <a:p>
            <a:r>
              <a:rPr lang="en-GB" b="0" i="0" baseline="0" dirty="0"/>
              <a:t>This image is common on the internet.</a:t>
            </a:r>
          </a:p>
          <a:p>
            <a:r>
              <a:rPr lang="en-GB" b="0" i="0" baseline="0" dirty="0"/>
              <a:t>It can be found here https://www.gettyimages.at/detail/foto/robot-and-businesswoman-using-computer-stock-fotografie/529301356</a:t>
            </a:r>
          </a:p>
          <a:p>
            <a:r>
              <a:rPr lang="en-GB" b="0" i="0" baseline="0" dirty="0"/>
              <a:t>The earliest reference I find of it is http://carlibux.blogspot.com/2010/12/human-vs-robot.html. There is a question from me 6 Sep, 2013 asking for the owner, with no reply. </a:t>
            </a:r>
            <a:endParaRPr lang="en-GB" b="0" i="0" dirty="0"/>
          </a:p>
        </p:txBody>
      </p:sp>
      <p:sp>
        <p:nvSpPr>
          <p:cNvPr id="4" name="Slide Number Placeholder 3"/>
          <p:cNvSpPr>
            <a:spLocks noGrp="1"/>
          </p:cNvSpPr>
          <p:nvPr>
            <p:ph type="sldNum" sz="quarter" idx="10"/>
          </p:nvPr>
        </p:nvSpPr>
        <p:spPr/>
        <p:txBody>
          <a:bodyPr/>
          <a:lstStyle/>
          <a:p>
            <a:fld id="{00BCC06A-4900-4DEF-A9DD-8AF8DEE5D95D}" type="slidenum">
              <a:rPr lang="en-US" smtClean="0"/>
              <a:t>3</a:t>
            </a:fld>
            <a:endParaRPr lang="en-US" dirty="0"/>
          </a:p>
        </p:txBody>
      </p:sp>
    </p:spTree>
    <p:extLst>
      <p:ext uri="{BB962C8B-B14F-4D97-AF65-F5344CB8AC3E}">
        <p14:creationId xmlns:p14="http://schemas.microsoft.com/office/powerpoint/2010/main" val="313710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https://www.shutterstock.com/image-photo/concentrated-confident-mature-man-working-android-662279113</a:t>
            </a:r>
          </a:p>
          <a:p>
            <a:r>
              <a:rPr lang="en-AU" dirty="0"/>
              <a:t>#</a:t>
            </a:r>
          </a:p>
          <a:p>
            <a:endParaRPr lang="en-AU" dirty="0"/>
          </a:p>
        </p:txBody>
      </p:sp>
      <p:sp>
        <p:nvSpPr>
          <p:cNvPr id="4" name="Slide Number Placeholder 3"/>
          <p:cNvSpPr>
            <a:spLocks noGrp="1"/>
          </p:cNvSpPr>
          <p:nvPr>
            <p:ph type="sldNum" sz="quarter" idx="5"/>
          </p:nvPr>
        </p:nvSpPr>
        <p:spPr/>
        <p:txBody>
          <a:bodyPr/>
          <a:lstStyle/>
          <a:p>
            <a:fld id="{00BCC06A-4900-4DEF-A9DD-8AF8DEE5D95D}" type="slidenum">
              <a:rPr lang="en-US" smtClean="0"/>
              <a:t>4</a:t>
            </a:fld>
            <a:endParaRPr lang="en-US" dirty="0"/>
          </a:p>
        </p:txBody>
      </p:sp>
    </p:spTree>
    <p:extLst>
      <p:ext uri="{BB962C8B-B14F-4D97-AF65-F5344CB8AC3E}">
        <p14:creationId xmlns:p14="http://schemas.microsoft.com/office/powerpoint/2010/main" val="3259007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do the work of people</a:t>
            </a:r>
          </a:p>
          <a:p>
            <a:endParaRPr lang="en-US" dirty="0"/>
          </a:p>
          <a:p>
            <a:r>
              <a:rPr lang="en-US" dirty="0"/>
              <a:t>The solution to</a:t>
            </a:r>
            <a:r>
              <a:rPr lang="en-US" baseline="0" dirty="0"/>
              <a:t> the problem is what we analyst call robotic process automation.</a:t>
            </a:r>
          </a:p>
          <a:p>
            <a:endParaRPr lang="en-US" baseline="0" dirty="0"/>
          </a:p>
          <a:p>
            <a:r>
              <a:rPr lang="en-US" sz="1200" b="0" i="0" kern="1200" dirty="0">
                <a:solidFill>
                  <a:schemeClr val="tx1"/>
                </a:solidFill>
                <a:effectLst/>
                <a:latin typeface="+mn-lt"/>
                <a:ea typeface="+mn-ea"/>
                <a:cs typeface="+mn-cs"/>
              </a:rPr>
              <a:t>Robotic Process Automation </a:t>
            </a:r>
            <a:r>
              <a:rPr lang="en-US" sz="1200" b="1" i="0" kern="1200" dirty="0">
                <a:solidFill>
                  <a:schemeClr val="tx1"/>
                </a:solidFill>
                <a:effectLst/>
                <a:latin typeface="+mn-lt"/>
                <a:ea typeface="+mn-ea"/>
                <a:cs typeface="+mn-cs"/>
              </a:rPr>
              <a:t>employs software robots</a:t>
            </a:r>
            <a:r>
              <a:rPr lang="en-US" sz="1200" b="0" i="0" kern="1200" dirty="0">
                <a:solidFill>
                  <a:schemeClr val="tx1"/>
                </a:solidFill>
                <a:effectLst/>
                <a:latin typeface="+mn-lt"/>
                <a:ea typeface="+mn-ea"/>
                <a:cs typeface="+mn-cs"/>
              </a:rPr>
              <a:t>, which are better described </a:t>
            </a:r>
            <a:r>
              <a:rPr lang="en-US" sz="1200" b="1" i="0" kern="1200" dirty="0">
                <a:solidFill>
                  <a:schemeClr val="tx1"/>
                </a:solidFill>
                <a:effectLst/>
                <a:latin typeface="+mn-lt"/>
                <a:ea typeface="+mn-ea"/>
                <a:cs typeface="+mn-cs"/>
              </a:rPr>
              <a:t>as integration flows</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robots include </a:t>
            </a:r>
            <a:r>
              <a:rPr lang="en-US" sz="1200" b="1" i="0" kern="1200" dirty="0">
                <a:solidFill>
                  <a:schemeClr val="tx1"/>
                </a:solidFill>
                <a:effectLst/>
                <a:latin typeface="+mn-lt"/>
                <a:ea typeface="+mn-ea"/>
                <a:cs typeface="+mn-cs"/>
              </a:rPr>
              <a:t>powerful, dynamic process flows </a:t>
            </a:r>
            <a:r>
              <a:rPr lang="en-US" sz="1200" b="0" i="0" kern="1200" dirty="0">
                <a:solidFill>
                  <a:schemeClr val="tx1"/>
                </a:solidFill>
                <a:effectLst/>
                <a:latin typeface="+mn-lt"/>
                <a:ea typeface="+mn-ea"/>
                <a:cs typeface="+mn-cs"/>
              </a:rPr>
              <a:t>that provide tangible </a:t>
            </a:r>
            <a:r>
              <a:rPr lang="en-US" sz="1200" b="1" i="0" kern="1200" dirty="0">
                <a:solidFill>
                  <a:schemeClr val="tx1"/>
                </a:solidFill>
                <a:effectLst/>
                <a:latin typeface="+mn-lt"/>
                <a:ea typeface="+mn-ea"/>
                <a:cs typeface="+mn-cs"/>
              </a:rPr>
              <a:t>integration and automation </a:t>
            </a:r>
            <a:r>
              <a:rPr lang="en-US" sz="1200" b="0" i="0" kern="1200" dirty="0">
                <a:solidFill>
                  <a:schemeClr val="tx1"/>
                </a:solidFill>
                <a:effectLst/>
                <a:latin typeface="+mn-lt"/>
                <a:ea typeface="+mn-ea"/>
                <a:cs typeface="+mn-cs"/>
              </a:rPr>
              <a:t>capabilities.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a:t>
            </a:r>
            <a:r>
              <a:rPr lang="en-US" sz="1200" b="1" i="0" kern="1200" dirty="0">
                <a:solidFill>
                  <a:schemeClr val="tx1"/>
                </a:solidFill>
                <a:effectLst/>
                <a:latin typeface="+mn-lt"/>
                <a:ea typeface="+mn-ea"/>
                <a:cs typeface="+mn-cs"/>
              </a:rPr>
              <a:t>mimic specific actions </a:t>
            </a:r>
            <a:r>
              <a:rPr lang="en-US" sz="1200" b="0" i="0" kern="1200" dirty="0">
                <a:solidFill>
                  <a:schemeClr val="tx1"/>
                </a:solidFill>
                <a:effectLst/>
                <a:latin typeface="+mn-lt"/>
                <a:ea typeface="+mn-ea"/>
                <a:cs typeface="+mn-cs"/>
              </a:rPr>
              <a:t>people take when interacting with </a:t>
            </a:r>
            <a:r>
              <a:rPr lang="en-US" sz="1200" b="1" i="0" kern="1200" dirty="0">
                <a:solidFill>
                  <a:schemeClr val="tx1"/>
                </a:solidFill>
                <a:effectLst/>
                <a:latin typeface="+mn-lt"/>
                <a:ea typeface="+mn-ea"/>
                <a:cs typeface="+mn-cs"/>
              </a:rPr>
              <a:t>web applications, web sites, portals, Excel worksheets, legacy green-screen apps, and email. </a:t>
            </a:r>
            <a:endParaRPr lang="en-US" b="1" dirty="0"/>
          </a:p>
        </p:txBody>
      </p:sp>
      <p:sp>
        <p:nvSpPr>
          <p:cNvPr id="4" name="Slide Number Placeholder 3"/>
          <p:cNvSpPr>
            <a:spLocks noGrp="1"/>
          </p:cNvSpPr>
          <p:nvPr>
            <p:ph type="sldNum" sz="quarter" idx="10"/>
          </p:nvPr>
        </p:nvSpPr>
        <p:spPr/>
        <p:txBody>
          <a:bodyPr/>
          <a:lstStyle/>
          <a:p>
            <a:fld id="{E9BA58B7-D58D-400C-A8D1-9D516290442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57526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Each person can process 25 boxes by themselves. So 4 people can process 100 boxes together. This is a </a:t>
            </a:r>
            <a:r>
              <a:rPr lang="en-AU" sz="1200" b="1" kern="1200" dirty="0">
                <a:solidFill>
                  <a:schemeClr val="tx1"/>
                </a:solidFill>
                <a:effectLst/>
                <a:latin typeface="+mn-lt"/>
                <a:ea typeface="+mn-ea"/>
                <a:cs typeface="+mn-cs"/>
              </a:rPr>
              <a:t>process</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0BCC06A-4900-4DEF-A9DD-8AF8DEE5D95D}" type="slidenum">
              <a:rPr lang="en-US" smtClean="0"/>
              <a:t>9</a:t>
            </a:fld>
            <a:endParaRPr lang="en-US" dirty="0"/>
          </a:p>
        </p:txBody>
      </p:sp>
    </p:spTree>
    <p:extLst>
      <p:ext uri="{BB962C8B-B14F-4D97-AF65-F5344CB8AC3E}">
        <p14:creationId xmlns:p14="http://schemas.microsoft.com/office/powerpoint/2010/main" val="2191305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When you separate tasks so that each person does something different, the 4 people can process 200 boxes together. This is </a:t>
            </a:r>
            <a:r>
              <a:rPr lang="en-AU" sz="1200" b="1" kern="1200" dirty="0">
                <a:solidFill>
                  <a:schemeClr val="tx1"/>
                </a:solidFill>
                <a:effectLst/>
                <a:latin typeface="+mn-lt"/>
                <a:ea typeface="+mn-ea"/>
                <a:cs typeface="+mn-cs"/>
              </a:rPr>
              <a:t>process automation.</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0BCC06A-4900-4DEF-A9DD-8AF8DEE5D95D}" type="slidenum">
              <a:rPr lang="en-US" smtClean="0"/>
              <a:t>10</a:t>
            </a:fld>
            <a:endParaRPr lang="en-US" dirty="0"/>
          </a:p>
        </p:txBody>
      </p:sp>
    </p:spTree>
    <p:extLst>
      <p:ext uri="{BB962C8B-B14F-4D97-AF65-F5344CB8AC3E}">
        <p14:creationId xmlns:p14="http://schemas.microsoft.com/office/powerpoint/2010/main" val="357608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Add 3 robots. 4 people can now process 300 boxes. This is </a:t>
            </a:r>
            <a:r>
              <a:rPr lang="en-AU" sz="1200" b="1" kern="1200" dirty="0">
                <a:solidFill>
                  <a:schemeClr val="tx1"/>
                </a:solidFill>
                <a:effectLst/>
                <a:latin typeface="+mn-lt"/>
                <a:ea typeface="+mn-ea"/>
                <a:cs typeface="+mn-cs"/>
              </a:rPr>
              <a:t>robotic process automation. </a:t>
            </a:r>
            <a:r>
              <a:rPr lang="en-AU" sz="1200" kern="1200" dirty="0">
                <a:solidFill>
                  <a:schemeClr val="tx1"/>
                </a:solidFill>
                <a:effectLst/>
                <a:latin typeface="+mn-lt"/>
                <a:ea typeface="+mn-ea"/>
                <a:cs typeface="+mn-cs"/>
              </a:rPr>
              <a:t>The</a:t>
            </a:r>
            <a:r>
              <a:rPr lang="en-AU" sz="1200" b="1"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humans are assisted by robots.</a:t>
            </a:r>
          </a:p>
          <a:p>
            <a:r>
              <a:rPr lang="en-AU" sz="1200" kern="1200" dirty="0">
                <a:solidFill>
                  <a:schemeClr val="tx1"/>
                </a:solidFill>
                <a:effectLst/>
                <a:latin typeface="+mn-lt"/>
                <a:ea typeface="+mn-ea"/>
                <a:cs typeface="+mn-cs"/>
              </a:rPr>
              <a:t>It doesn’t make sense to say that 3 robots process 100 boxes. It doesn’t actually matter what the robots do. It makes sense that the people process 400 boxes with the help of robots.</a:t>
            </a:r>
          </a:p>
          <a:p>
            <a:r>
              <a:rPr lang="en-AU" sz="1200" kern="1200" dirty="0">
                <a:solidFill>
                  <a:schemeClr val="tx1"/>
                </a:solidFill>
                <a:effectLst/>
                <a:latin typeface="+mn-lt"/>
                <a:ea typeface="+mn-ea"/>
                <a:cs typeface="+mn-cs"/>
              </a:rPr>
              <a:t>If robot#2 can shut 200 boxes does that actually mean anything?</a:t>
            </a:r>
          </a:p>
          <a:p>
            <a:r>
              <a:rPr lang="en-AU" sz="1200" kern="1200" dirty="0">
                <a:solidFill>
                  <a:schemeClr val="tx1"/>
                </a:solidFill>
                <a:effectLst/>
                <a:latin typeface="+mn-lt"/>
                <a:ea typeface="+mn-ea"/>
                <a:cs typeface="+mn-cs"/>
              </a:rPr>
              <a:t>The value of the 3 robots is +100 boxes or +33%. By measuring the humans we know the PRECISE VALUE of the robots, and can calculate accurately the ROI of the robots.</a:t>
            </a:r>
          </a:p>
          <a:p>
            <a:r>
              <a:rPr lang="en-AU" sz="1200" kern="1200" dirty="0">
                <a:solidFill>
                  <a:schemeClr val="tx1"/>
                </a:solidFill>
                <a:effectLst/>
                <a:latin typeface="+mn-lt"/>
                <a:ea typeface="+mn-ea"/>
                <a:cs typeface="+mn-cs"/>
              </a:rPr>
              <a:t>But it gets better. We can ask the question “How do we get better than 300 boxes?”</a:t>
            </a:r>
          </a:p>
          <a:p>
            <a:r>
              <a:rPr lang="en-AU" sz="1200" kern="1200" dirty="0">
                <a:solidFill>
                  <a:schemeClr val="tx1"/>
                </a:solidFill>
                <a:effectLst/>
                <a:latin typeface="+mn-lt"/>
                <a:ea typeface="+mn-ea"/>
                <a:cs typeface="+mn-cs"/>
              </a:rPr>
              <a:t>Now we are open to many choices. We can score them all on human improvement and then implement the solution that gives the most value.</a:t>
            </a:r>
          </a:p>
          <a:p>
            <a:pPr lvl="1"/>
            <a:r>
              <a:rPr lang="en-AU" sz="1200" kern="1200" dirty="0">
                <a:solidFill>
                  <a:schemeClr val="tx1"/>
                </a:solidFill>
                <a:effectLst/>
                <a:latin typeface="+mn-lt"/>
                <a:ea typeface="+mn-ea"/>
                <a:cs typeface="+mn-cs"/>
              </a:rPr>
              <a:t>Add another robot</a:t>
            </a:r>
          </a:p>
          <a:p>
            <a:pPr lvl="1"/>
            <a:r>
              <a:rPr lang="en-AU" sz="1200" kern="1200" dirty="0">
                <a:solidFill>
                  <a:schemeClr val="tx1"/>
                </a:solidFill>
                <a:effectLst/>
                <a:latin typeface="+mn-lt"/>
                <a:ea typeface="+mn-ea"/>
                <a:cs typeface="+mn-cs"/>
              </a:rPr>
              <a:t>Make blue and purple person swap place.</a:t>
            </a:r>
          </a:p>
          <a:p>
            <a:pPr lvl="1"/>
            <a:r>
              <a:rPr lang="en-AU" sz="1200" kern="1200" dirty="0">
                <a:solidFill>
                  <a:schemeClr val="tx1"/>
                </a:solidFill>
                <a:effectLst/>
                <a:latin typeface="+mn-lt"/>
                <a:ea typeface="+mn-ea"/>
                <a:cs typeface="+mn-cs"/>
              </a:rPr>
              <a:t>Give green a table.</a:t>
            </a:r>
          </a:p>
          <a:p>
            <a:r>
              <a:rPr lang="en-AU" sz="1200" kern="1200" dirty="0">
                <a:solidFill>
                  <a:schemeClr val="tx1"/>
                </a:solidFill>
                <a:effectLst/>
                <a:latin typeface="+mn-lt"/>
                <a:ea typeface="+mn-ea"/>
                <a:cs typeface="+mn-cs"/>
              </a:rPr>
              <a:t>Red should stop using a clipboard.</a:t>
            </a:r>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11</a:t>
            </a:fld>
            <a:endParaRPr lang="en-US" dirty="0"/>
          </a:p>
        </p:txBody>
      </p:sp>
    </p:spTree>
    <p:extLst>
      <p:ext uri="{BB962C8B-B14F-4D97-AF65-F5344CB8AC3E}">
        <p14:creationId xmlns:p14="http://schemas.microsoft.com/office/powerpoint/2010/main" val="2217487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this is basically saying that we have a portfolio of products. Some of those products cater to legacy markets that aren’t growing, and then we have other portfolio products, RPA, that happen to be in markets that are growing parabolically. So what is the right balance between catering to legacy vs. hype markets. </a:t>
            </a:r>
          </a:p>
          <a:p>
            <a:endParaRPr lang="en-US" dirty="0"/>
          </a:p>
          <a:p>
            <a:r>
              <a:rPr lang="en-US" dirty="0"/>
              <a:t>If you look at RPA it is a point solution, and almost the gateway to a much larger market, that is intelligent automation. Being able to bring together multiple Kofax products to build an intelligent automation platform is where we think there is opportunity to deliver greater value to customers. The intelligent automation market is also a much larger market; some of the analyst groups are pegging it at 15x the size of PRA. Kofax already has a lot of the capabilities that other companies are going to have to buy, co-sell, OEM, or otherwise find externally to competitively play within the intelligent automation space. In that regards, Kofax has a huge competitive advantage here.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A9577B-B5F8-45EE-805B-50B6E850B8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300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pic>
        <p:nvPicPr>
          <p:cNvPr id="10" name="Picture 9">
            <a:extLst>
              <a:ext uri="{FF2B5EF4-FFF2-40B4-BE49-F238E27FC236}">
                <a16:creationId xmlns:a16="http://schemas.microsoft.com/office/drawing/2014/main" id="{E6601C68-438B-4A09-98F9-3C83A8EABFA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ormAutofit/>
          </a:bodyPr>
          <a:lstStyle>
            <a:lvl1pPr>
              <a:defRPr sz="1400">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76467F-7245-4BD7-B408-35DF1FADD26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a:t>
            </a:r>
            <a:r>
              <a:rPr lang="en-IN" sz="900">
                <a:solidFill>
                  <a:schemeClr val="tx1">
                    <a:lumMod val="50000"/>
                    <a:lumOff val="50000"/>
                  </a:schemeClr>
                </a:solidFill>
                <a:latin typeface="Arial" panose="020B0604020202020204" pitchFamily="34" charset="0"/>
                <a:cs typeface="Arial" panose="020B0604020202020204" pitchFamily="34" charset="0"/>
              </a:rPr>
              <a:t>2020 Kofax</a:t>
            </a:r>
            <a:endParaRPr lang="en-IN" sz="9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5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ICTURE F">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99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PICTURE G">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278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PICTURE H">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556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PICTURE I">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4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PICTURE J">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13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PICTURE 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80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PICTURE L">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2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PICTURE M">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88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558383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PICTUR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accent4"/>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A06B47BA-8D00-4768-98F2-94531EF5957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B8F72630-3859-41FD-BE4D-B4BCBD62EB7F}"/>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1AEC2547-DAD0-41DC-9F34-8CBF27FE883F}"/>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26948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Alternativ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8910F3-939F-4E1C-9516-D4E99E9E9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accent4"/>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dirty="0"/>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2020 Kofax</a:t>
            </a:r>
          </a:p>
        </p:txBody>
      </p:sp>
    </p:spTree>
    <p:extLst>
      <p:ext uri="{BB962C8B-B14F-4D97-AF65-F5344CB8AC3E}">
        <p14:creationId xmlns:p14="http://schemas.microsoft.com/office/powerpoint/2010/main" val="374354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PICTURE L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4CD6-94A7-4138-AA16-50794C095C77}"/>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4" name="Text Placeholder 3">
            <a:extLst>
              <a:ext uri="{FF2B5EF4-FFF2-40B4-BE49-F238E27FC236}">
                <a16:creationId xmlns:a16="http://schemas.microsoft.com/office/drawing/2014/main" id="{4304994E-E200-43DB-962C-E9A77269BDD9}"/>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9">
            <a:extLst>
              <a:ext uri="{FF2B5EF4-FFF2-40B4-BE49-F238E27FC236}">
                <a16:creationId xmlns:a16="http://schemas.microsoft.com/office/drawing/2014/main" id="{4C9E2BCB-49EE-4F41-88DF-225BE5D903C6}"/>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2" name="Picture 11">
            <a:extLst>
              <a:ext uri="{FF2B5EF4-FFF2-40B4-BE49-F238E27FC236}">
                <a16:creationId xmlns:a16="http://schemas.microsoft.com/office/drawing/2014/main" id="{2DDB99D8-E316-4BA5-A596-DD7F19D3A9E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3" name="Straight Connector 12">
            <a:extLst>
              <a:ext uri="{FF2B5EF4-FFF2-40B4-BE49-F238E27FC236}">
                <a16:creationId xmlns:a16="http://schemas.microsoft.com/office/drawing/2014/main" id="{0F92410D-763A-4CD5-B57E-52B3289170A8}"/>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764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39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Rob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899592"/>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accent5"/>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D5591BCA-28D0-4B07-9D66-0B4EDCF9EE56}"/>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6061CC8A-4EBA-4688-816E-2B172A88D6B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831062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BLUE, Robo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3BD1C20E-653A-451F-90B8-13BCECA2274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9">
            <a:extLst>
              <a:ext uri="{FF2B5EF4-FFF2-40B4-BE49-F238E27FC236}">
                <a16:creationId xmlns:a16="http://schemas.microsoft.com/office/drawing/2014/main" id="{997DEE07-88D2-494D-8FEA-67828320763C}"/>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3" name="Picture 12">
            <a:extLst>
              <a:ext uri="{FF2B5EF4-FFF2-40B4-BE49-F238E27FC236}">
                <a16:creationId xmlns:a16="http://schemas.microsoft.com/office/drawing/2014/main" id="{0098ED7F-DCB6-4910-B0F7-E19F23E0232C}"/>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4" name="Straight Connector 13">
            <a:extLst>
              <a:ext uri="{FF2B5EF4-FFF2-40B4-BE49-F238E27FC236}">
                <a16:creationId xmlns:a16="http://schemas.microsoft.com/office/drawing/2014/main" id="{DEA9E4C5-08D2-4D59-B189-C463A44DADD7}"/>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408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82214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pic>
        <p:nvPicPr>
          <p:cNvPr id="10" name="Picture 9">
            <a:extLst>
              <a:ext uri="{FF2B5EF4-FFF2-40B4-BE49-F238E27FC236}">
                <a16:creationId xmlns:a16="http://schemas.microsoft.com/office/drawing/2014/main" id="{5653A21F-4809-4FD4-80CD-9F41D6A693E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56135" y="5861070"/>
            <a:ext cx="2531293" cy="515633"/>
          </a:xfrm>
          <a:prstGeom prst="rect">
            <a:avLst/>
          </a:prstGeom>
        </p:spPr>
      </p:pic>
    </p:spTree>
    <p:extLst>
      <p:ext uri="{BB962C8B-B14F-4D97-AF65-F5344CB8AC3E}">
        <p14:creationId xmlns:p14="http://schemas.microsoft.com/office/powerpoint/2010/main" val="141876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provement">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A184B76-A8B0-41B4-A18B-1EC163129180}"/>
              </a:ext>
            </a:extLst>
          </p:cNvPr>
          <p:cNvPicPr>
            <a:picLocks noChangeAspect="1"/>
          </p:cNvPicPr>
          <p:nvPr/>
        </p:nvPicPr>
        <p:blipFill>
          <a:blip r:embed="rId2"/>
          <a:stretch>
            <a:fillRect/>
          </a:stretch>
        </p:blipFill>
        <p:spPr>
          <a:xfrm>
            <a:off x="1416053" y="1270097"/>
            <a:ext cx="9664824" cy="2690950"/>
          </a:xfrm>
          <a:prstGeom prst="rect">
            <a:avLst/>
          </a:prstGeom>
        </p:spPr>
      </p:pic>
      <p:sp>
        <p:nvSpPr>
          <p:cNvPr id="3" name="Slide Number Placeholder 2">
            <a:extLst>
              <a:ext uri="{FF2B5EF4-FFF2-40B4-BE49-F238E27FC236}">
                <a16:creationId xmlns:a16="http://schemas.microsoft.com/office/drawing/2014/main" id="{97FD68BB-756B-4896-97E8-CC8EF56B5803}"/>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0" name="Text Placeholder 8">
            <a:extLst>
              <a:ext uri="{FF2B5EF4-FFF2-40B4-BE49-F238E27FC236}">
                <a16:creationId xmlns:a16="http://schemas.microsoft.com/office/drawing/2014/main" id="{E55214D2-584D-420F-9361-88C3EC2D3F1F}"/>
              </a:ext>
            </a:extLst>
          </p:cNvPr>
          <p:cNvSpPr>
            <a:spLocks noGrp="1"/>
          </p:cNvSpPr>
          <p:nvPr>
            <p:ph type="body" sz="quarter" idx="38" hasCustomPrompt="1"/>
          </p:nvPr>
        </p:nvSpPr>
        <p:spPr>
          <a:xfrm>
            <a:off x="750243" y="4610658"/>
            <a:ext cx="2613938" cy="1652548"/>
          </a:xfrm>
          <a:prstGeom prst="rect">
            <a:avLst/>
          </a:prstGeom>
        </p:spPr>
        <p:txBody>
          <a:bodyPr>
            <a:noAutofit/>
          </a:bodyPr>
          <a:lstStyle>
            <a:lvl1pPr marL="171450" marR="0" indent="-171450" algn="l" defTabSz="685800" rtl="0" eaLnBrk="1" fontAlgn="auto" latinLnBrk="0" hangingPunct="1">
              <a:lnSpc>
                <a:spcPct val="114000"/>
              </a:lnSpc>
              <a:spcBef>
                <a:spcPts val="0"/>
              </a:spcBef>
              <a:spcAft>
                <a:spcPts val="800"/>
              </a:spcAft>
              <a:buClr>
                <a:schemeClr val="accent4"/>
              </a:buClr>
              <a:buSzTx/>
              <a:buFont typeface="Arial" panose="020B0604020202020204" pitchFamily="34" charset="0"/>
              <a:buChar char="•"/>
              <a:tabLst/>
              <a:defRPr sz="1300" b="0" i="0" baseline="0">
                <a:solidFill>
                  <a:schemeClr val="accent5"/>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a:t>
            </a:r>
          </a:p>
          <a:p>
            <a:pPr lvl="0"/>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2" name="Text Placeholder 8">
            <a:extLst>
              <a:ext uri="{FF2B5EF4-FFF2-40B4-BE49-F238E27FC236}">
                <a16:creationId xmlns:a16="http://schemas.microsoft.com/office/drawing/2014/main" id="{A06B64F8-917F-47EA-91EB-5D2B7B657A45}"/>
              </a:ext>
            </a:extLst>
          </p:cNvPr>
          <p:cNvSpPr>
            <a:spLocks noGrp="1"/>
          </p:cNvSpPr>
          <p:nvPr>
            <p:ph type="body" sz="quarter" idx="39" hasCustomPrompt="1"/>
          </p:nvPr>
        </p:nvSpPr>
        <p:spPr>
          <a:xfrm>
            <a:off x="3478534" y="4307133"/>
            <a:ext cx="2613938" cy="1956072"/>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3" name="Text Placeholder 8">
            <a:extLst>
              <a:ext uri="{FF2B5EF4-FFF2-40B4-BE49-F238E27FC236}">
                <a16:creationId xmlns:a16="http://schemas.microsoft.com/office/drawing/2014/main" id="{DB124B90-FC89-43DB-90E2-E154766022DA}"/>
              </a:ext>
            </a:extLst>
          </p:cNvPr>
          <p:cNvSpPr>
            <a:spLocks noGrp="1"/>
          </p:cNvSpPr>
          <p:nvPr>
            <p:ph type="body" sz="quarter" idx="40" hasCustomPrompt="1"/>
          </p:nvPr>
        </p:nvSpPr>
        <p:spPr>
          <a:xfrm>
            <a:off x="6172713" y="3876181"/>
            <a:ext cx="2613938" cy="2387024"/>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4" name="Text Placeholder 8">
            <a:extLst>
              <a:ext uri="{FF2B5EF4-FFF2-40B4-BE49-F238E27FC236}">
                <a16:creationId xmlns:a16="http://schemas.microsoft.com/office/drawing/2014/main" id="{AA3795D1-214C-4AAA-9914-43908D4133BF}"/>
              </a:ext>
            </a:extLst>
          </p:cNvPr>
          <p:cNvSpPr>
            <a:spLocks noGrp="1"/>
          </p:cNvSpPr>
          <p:nvPr>
            <p:ph type="body" sz="quarter" idx="41" hasCustomPrompt="1"/>
          </p:nvPr>
        </p:nvSpPr>
        <p:spPr>
          <a:xfrm>
            <a:off x="8895503" y="3430309"/>
            <a:ext cx="2613938" cy="2832896"/>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endParaRPr lang="en-US" dirty="0"/>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5" name="Text Placeholder 8">
            <a:extLst>
              <a:ext uri="{FF2B5EF4-FFF2-40B4-BE49-F238E27FC236}">
                <a16:creationId xmlns:a16="http://schemas.microsoft.com/office/drawing/2014/main" id="{BEFC0A60-E025-4457-BCDA-2E9FE91E7556}"/>
              </a:ext>
            </a:extLst>
          </p:cNvPr>
          <p:cNvSpPr>
            <a:spLocks noGrp="1"/>
          </p:cNvSpPr>
          <p:nvPr>
            <p:ph type="body" sz="quarter" idx="42" hasCustomPrompt="1"/>
          </p:nvPr>
        </p:nvSpPr>
        <p:spPr>
          <a:xfrm>
            <a:off x="750246" y="3974672"/>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9FA09F"/>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6" name="Text Placeholder 8">
            <a:extLst>
              <a:ext uri="{FF2B5EF4-FFF2-40B4-BE49-F238E27FC236}">
                <a16:creationId xmlns:a16="http://schemas.microsoft.com/office/drawing/2014/main" id="{3BBDABDA-3E9D-4B0B-97F3-8849E52D5074}"/>
              </a:ext>
            </a:extLst>
          </p:cNvPr>
          <p:cNvSpPr>
            <a:spLocks noGrp="1"/>
          </p:cNvSpPr>
          <p:nvPr>
            <p:ph type="body" sz="quarter" idx="43" hasCustomPrompt="1"/>
          </p:nvPr>
        </p:nvSpPr>
        <p:spPr>
          <a:xfrm>
            <a:off x="3470470" y="3640961"/>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6E4CCCC4-F011-4C2A-B086-1EAF6023E34E}"/>
              </a:ext>
            </a:extLst>
          </p:cNvPr>
          <p:cNvSpPr>
            <a:spLocks noGrp="1"/>
          </p:cNvSpPr>
          <p:nvPr>
            <p:ph type="body" sz="quarter" idx="44" hasCustomPrompt="1"/>
          </p:nvPr>
        </p:nvSpPr>
        <p:spPr>
          <a:xfrm>
            <a:off x="6172716" y="323696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8" name="Text Placeholder 8">
            <a:extLst>
              <a:ext uri="{FF2B5EF4-FFF2-40B4-BE49-F238E27FC236}">
                <a16:creationId xmlns:a16="http://schemas.microsoft.com/office/drawing/2014/main" id="{B5C5AEFA-C226-46F7-ACA6-A663A7EFBDE9}"/>
              </a:ext>
            </a:extLst>
          </p:cNvPr>
          <p:cNvSpPr>
            <a:spLocks noGrp="1"/>
          </p:cNvSpPr>
          <p:nvPr>
            <p:ph type="body" sz="quarter" idx="45" hasCustomPrompt="1"/>
          </p:nvPr>
        </p:nvSpPr>
        <p:spPr>
          <a:xfrm>
            <a:off x="8895505" y="278248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9" name="Text Placeholder 11">
            <a:extLst>
              <a:ext uri="{FF2B5EF4-FFF2-40B4-BE49-F238E27FC236}">
                <a16:creationId xmlns:a16="http://schemas.microsoft.com/office/drawing/2014/main" id="{E68EDC2A-002F-42CD-B866-5F0CE0D39329}"/>
              </a:ext>
            </a:extLst>
          </p:cNvPr>
          <p:cNvSpPr>
            <a:spLocks noGrp="1"/>
          </p:cNvSpPr>
          <p:nvPr>
            <p:ph type="body" sz="quarter" idx="46" hasCustomPrompt="1"/>
          </p:nvPr>
        </p:nvSpPr>
        <p:spPr>
          <a:xfrm>
            <a:off x="1416054" y="273575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1</a:t>
            </a:r>
          </a:p>
        </p:txBody>
      </p:sp>
      <p:sp>
        <p:nvSpPr>
          <p:cNvPr id="22" name="Text Placeholder 11">
            <a:extLst>
              <a:ext uri="{FF2B5EF4-FFF2-40B4-BE49-F238E27FC236}">
                <a16:creationId xmlns:a16="http://schemas.microsoft.com/office/drawing/2014/main" id="{BBDD659F-FE8E-478E-9B2D-0208AA9BF157}"/>
              </a:ext>
            </a:extLst>
          </p:cNvPr>
          <p:cNvSpPr>
            <a:spLocks noGrp="1"/>
          </p:cNvSpPr>
          <p:nvPr>
            <p:ph type="body" sz="quarter" idx="49" hasCustomPrompt="1"/>
          </p:nvPr>
        </p:nvSpPr>
        <p:spPr>
          <a:xfrm>
            <a:off x="9564414" y="1545553"/>
            <a:ext cx="1248754" cy="1225292"/>
          </a:xfrm>
          <a:prstGeom prst="rect">
            <a:avLst/>
          </a:prstGeom>
        </p:spPr>
        <p:txBody>
          <a:bodyPr vert="horz" lIns="91440" tIns="45720" rIns="91440" bIns="45720" rtlCol="0" anchor="ctr">
            <a:normAutofit/>
          </a:bodyPr>
          <a:lstStyle>
            <a:lvl1pPr algn="ctr">
              <a:defRPr lang="en-US" sz="3600" b="1" dirty="0">
                <a:solidFill>
                  <a:schemeClr val="bg1"/>
                </a:solidFill>
                <a:latin typeface="Arial" charset="0"/>
                <a:ea typeface="Arial" charset="0"/>
                <a:cs typeface="Arial" charset="0"/>
              </a:defRPr>
            </a:lvl1pPr>
          </a:lstStyle>
          <a:p>
            <a:pPr marL="0" lvl="0" indent="0" algn="ctr" defTabSz="685800" fontAlgn="auto">
              <a:lnSpc>
                <a:spcPct val="90000"/>
              </a:lnSpc>
              <a:spcBef>
                <a:spcPct val="0"/>
              </a:spcBef>
              <a:spcAft>
                <a:spcPts val="0"/>
              </a:spcAft>
              <a:buNone/>
            </a:pPr>
            <a:r>
              <a:rPr lang="en-US" dirty="0"/>
              <a:t>4</a:t>
            </a:r>
          </a:p>
        </p:txBody>
      </p:sp>
      <p:sp>
        <p:nvSpPr>
          <p:cNvPr id="26" name="Title 1">
            <a:extLst>
              <a:ext uri="{FF2B5EF4-FFF2-40B4-BE49-F238E27FC236}">
                <a16:creationId xmlns:a16="http://schemas.microsoft.com/office/drawing/2014/main" id="{F1D82E4B-3DD3-4444-932E-9A45528CEBD9}"/>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7" name="Picture 26" descr="001">
            <a:extLst>
              <a:ext uri="{FF2B5EF4-FFF2-40B4-BE49-F238E27FC236}">
                <a16:creationId xmlns:a16="http://schemas.microsoft.com/office/drawing/2014/main" id="{D714F37A-D712-4D28-B185-92B1B1947718}"/>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8" name="Text Placeholder 19">
            <a:extLst>
              <a:ext uri="{FF2B5EF4-FFF2-40B4-BE49-F238E27FC236}">
                <a16:creationId xmlns:a16="http://schemas.microsoft.com/office/drawing/2014/main" id="{DF74949B-A379-43F5-84D8-8694B759FAA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Text Placeholder 11">
            <a:extLst>
              <a:ext uri="{FF2B5EF4-FFF2-40B4-BE49-F238E27FC236}">
                <a16:creationId xmlns:a16="http://schemas.microsoft.com/office/drawing/2014/main" id="{1A3B5B8A-9B0C-4201-933E-467E2190FAFA}"/>
              </a:ext>
            </a:extLst>
          </p:cNvPr>
          <p:cNvSpPr>
            <a:spLocks noGrp="1"/>
          </p:cNvSpPr>
          <p:nvPr>
            <p:ph type="body" sz="quarter" idx="50" hasCustomPrompt="1"/>
          </p:nvPr>
        </p:nvSpPr>
        <p:spPr>
          <a:xfrm>
            <a:off x="4150164" y="2388909"/>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2</a:t>
            </a:r>
          </a:p>
        </p:txBody>
      </p:sp>
      <p:sp>
        <p:nvSpPr>
          <p:cNvPr id="32" name="Text Placeholder 11">
            <a:extLst>
              <a:ext uri="{FF2B5EF4-FFF2-40B4-BE49-F238E27FC236}">
                <a16:creationId xmlns:a16="http://schemas.microsoft.com/office/drawing/2014/main" id="{2D1AD67C-CEAA-451D-8F1B-A16892438755}"/>
              </a:ext>
            </a:extLst>
          </p:cNvPr>
          <p:cNvSpPr>
            <a:spLocks noGrp="1"/>
          </p:cNvSpPr>
          <p:nvPr>
            <p:ph type="body" sz="quarter" idx="51" hasCustomPrompt="1"/>
          </p:nvPr>
        </p:nvSpPr>
        <p:spPr>
          <a:xfrm>
            <a:off x="6851324" y="198333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3</a:t>
            </a:r>
          </a:p>
        </p:txBody>
      </p:sp>
    </p:spTree>
    <p:extLst>
      <p:ext uri="{BB962C8B-B14F-4D97-AF65-F5344CB8AC3E}">
        <p14:creationId xmlns:p14="http://schemas.microsoft.com/office/powerpoint/2010/main" val="99338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 4 Items">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7" name="Picture 6">
            <a:extLst>
              <a:ext uri="{FF2B5EF4-FFF2-40B4-BE49-F238E27FC236}">
                <a16:creationId xmlns:a16="http://schemas.microsoft.com/office/drawing/2014/main" id="{B2B3CF10-F296-45CE-BA3D-94C79AE24865}"/>
              </a:ext>
            </a:extLst>
          </p:cNvPr>
          <p:cNvPicPr>
            <a:picLocks noChangeAspect="1"/>
          </p:cNvPicPr>
          <p:nvPr/>
        </p:nvPicPr>
        <p:blipFill>
          <a:blip r:embed="rId3"/>
          <a:stretch>
            <a:fillRect/>
          </a:stretch>
        </p:blipFill>
        <p:spPr>
          <a:xfrm>
            <a:off x="803859" y="1936893"/>
            <a:ext cx="10851821" cy="865707"/>
          </a:xfrm>
          <a:prstGeom prst="rect">
            <a:avLst/>
          </a:prstGeom>
        </p:spPr>
      </p:pic>
      <p:sp>
        <p:nvSpPr>
          <p:cNvPr id="39" name="Text Placeholder 8">
            <a:extLst>
              <a:ext uri="{FF2B5EF4-FFF2-40B4-BE49-F238E27FC236}">
                <a16:creationId xmlns:a16="http://schemas.microsoft.com/office/drawing/2014/main" id="{1E2B23B3-CD86-4FC9-835D-B431939D7272}"/>
              </a:ext>
            </a:extLst>
          </p:cNvPr>
          <p:cNvSpPr>
            <a:spLocks noGrp="1"/>
          </p:cNvSpPr>
          <p:nvPr>
            <p:ph type="body" sz="quarter" idx="39" hasCustomPrompt="1"/>
          </p:nvPr>
        </p:nvSpPr>
        <p:spPr>
          <a:xfrm>
            <a:off x="803665" y="2953285"/>
            <a:ext cx="239229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0" name="Text Placeholder 8">
            <a:extLst>
              <a:ext uri="{FF2B5EF4-FFF2-40B4-BE49-F238E27FC236}">
                <a16:creationId xmlns:a16="http://schemas.microsoft.com/office/drawing/2014/main" id="{5E73426B-0BD8-4819-B56A-22D23D262254}"/>
              </a:ext>
            </a:extLst>
          </p:cNvPr>
          <p:cNvSpPr>
            <a:spLocks noGrp="1"/>
          </p:cNvSpPr>
          <p:nvPr>
            <p:ph type="body" sz="quarter" idx="43" hasCustomPrompt="1"/>
          </p:nvPr>
        </p:nvSpPr>
        <p:spPr>
          <a:xfrm>
            <a:off x="870416" y="2012036"/>
            <a:ext cx="2325545"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1" name="Text Placeholder 8">
            <a:extLst>
              <a:ext uri="{FF2B5EF4-FFF2-40B4-BE49-F238E27FC236}">
                <a16:creationId xmlns:a16="http://schemas.microsoft.com/office/drawing/2014/main" id="{5FE0F9C0-1748-415D-BA81-FB028490C9C8}"/>
              </a:ext>
            </a:extLst>
          </p:cNvPr>
          <p:cNvSpPr>
            <a:spLocks noGrp="1"/>
          </p:cNvSpPr>
          <p:nvPr>
            <p:ph type="body" sz="quarter" idx="44" hasCustomPrompt="1"/>
          </p:nvPr>
        </p:nvSpPr>
        <p:spPr>
          <a:xfrm>
            <a:off x="3667304" y="2012035"/>
            <a:ext cx="2262979"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2" name="Text Placeholder 8">
            <a:extLst>
              <a:ext uri="{FF2B5EF4-FFF2-40B4-BE49-F238E27FC236}">
                <a16:creationId xmlns:a16="http://schemas.microsoft.com/office/drawing/2014/main" id="{E5A6BBF5-B23A-4A2A-91A2-7F57B528889D}"/>
              </a:ext>
            </a:extLst>
          </p:cNvPr>
          <p:cNvSpPr>
            <a:spLocks noGrp="1"/>
          </p:cNvSpPr>
          <p:nvPr>
            <p:ph type="body" sz="quarter" idx="45" hasCustomPrompt="1"/>
          </p:nvPr>
        </p:nvSpPr>
        <p:spPr>
          <a:xfrm>
            <a:off x="6401629" y="2012035"/>
            <a:ext cx="2342876"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3" name="Text Placeholder 8">
            <a:extLst>
              <a:ext uri="{FF2B5EF4-FFF2-40B4-BE49-F238E27FC236}">
                <a16:creationId xmlns:a16="http://schemas.microsoft.com/office/drawing/2014/main" id="{1B02EAE7-D31B-473A-9457-F6FC89954EAE}"/>
              </a:ext>
            </a:extLst>
          </p:cNvPr>
          <p:cNvSpPr>
            <a:spLocks noGrp="1"/>
          </p:cNvSpPr>
          <p:nvPr>
            <p:ph type="body" sz="quarter" idx="46" hasCustomPrompt="1"/>
          </p:nvPr>
        </p:nvSpPr>
        <p:spPr>
          <a:xfrm>
            <a:off x="9184378" y="2012036"/>
            <a:ext cx="2409090"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4" name="Text Placeholder 8">
            <a:extLst>
              <a:ext uri="{FF2B5EF4-FFF2-40B4-BE49-F238E27FC236}">
                <a16:creationId xmlns:a16="http://schemas.microsoft.com/office/drawing/2014/main" id="{EE55688A-CCC2-4C76-8935-26A6F53946DB}"/>
              </a:ext>
            </a:extLst>
          </p:cNvPr>
          <p:cNvSpPr>
            <a:spLocks noGrp="1"/>
          </p:cNvSpPr>
          <p:nvPr>
            <p:ph type="body" sz="quarter" idx="47" hasCustomPrompt="1"/>
          </p:nvPr>
        </p:nvSpPr>
        <p:spPr>
          <a:xfrm>
            <a:off x="3667304" y="2953285"/>
            <a:ext cx="2262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5" name="Text Placeholder 8">
            <a:extLst>
              <a:ext uri="{FF2B5EF4-FFF2-40B4-BE49-F238E27FC236}">
                <a16:creationId xmlns:a16="http://schemas.microsoft.com/office/drawing/2014/main" id="{F710EFA3-8203-4B1A-94BD-95D4C7C1670A}"/>
              </a:ext>
            </a:extLst>
          </p:cNvPr>
          <p:cNvSpPr>
            <a:spLocks noGrp="1"/>
          </p:cNvSpPr>
          <p:nvPr>
            <p:ph type="body" sz="quarter" idx="48" hasCustomPrompt="1"/>
          </p:nvPr>
        </p:nvSpPr>
        <p:spPr>
          <a:xfrm>
            <a:off x="6396489" y="2953285"/>
            <a:ext cx="234801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6" name="Text Placeholder 8">
            <a:extLst>
              <a:ext uri="{FF2B5EF4-FFF2-40B4-BE49-F238E27FC236}">
                <a16:creationId xmlns:a16="http://schemas.microsoft.com/office/drawing/2014/main" id="{0F827753-3E55-4B58-AED5-2769F646B5C2}"/>
              </a:ext>
            </a:extLst>
          </p:cNvPr>
          <p:cNvSpPr>
            <a:spLocks noGrp="1"/>
          </p:cNvSpPr>
          <p:nvPr>
            <p:ph type="body" sz="quarter" idx="49" hasCustomPrompt="1"/>
          </p:nvPr>
        </p:nvSpPr>
        <p:spPr>
          <a:xfrm>
            <a:off x="9184379" y="2953285"/>
            <a:ext cx="240909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5" name="Slide Number Placeholder 2">
            <a:extLst>
              <a:ext uri="{FF2B5EF4-FFF2-40B4-BE49-F238E27FC236}">
                <a16:creationId xmlns:a16="http://schemas.microsoft.com/office/drawing/2014/main" id="{AA877555-0898-4550-8211-CE086ACA44AC}"/>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0544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 5 Items">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59010-B5E0-4BC5-B569-46F04E6E5C66}"/>
              </a:ext>
            </a:extLst>
          </p:cNvPr>
          <p:cNvPicPr>
            <a:picLocks noChangeAspect="1"/>
          </p:cNvPicPr>
          <p:nvPr/>
        </p:nvPicPr>
        <p:blipFill>
          <a:blip r:embed="rId2"/>
          <a:stretch>
            <a:fillRect/>
          </a:stretch>
        </p:blipFill>
        <p:spPr>
          <a:xfrm>
            <a:off x="362121" y="1981060"/>
            <a:ext cx="11357832" cy="804742"/>
          </a:xfrm>
          <a:prstGeom prst="rect">
            <a:avLst/>
          </a:prstGeom>
        </p:spPr>
      </p:pic>
      <p:sp>
        <p:nvSpPr>
          <p:cNvPr id="21" name="Text Placeholder 8">
            <a:extLst>
              <a:ext uri="{FF2B5EF4-FFF2-40B4-BE49-F238E27FC236}">
                <a16:creationId xmlns:a16="http://schemas.microsoft.com/office/drawing/2014/main" id="{A50C8DB2-FF90-EC48-AC80-8F02DA709AC0}"/>
              </a:ext>
            </a:extLst>
          </p:cNvPr>
          <p:cNvSpPr>
            <a:spLocks noGrp="1"/>
          </p:cNvSpPr>
          <p:nvPr>
            <p:ph type="body" sz="quarter" idx="38" hasCustomPrompt="1"/>
          </p:nvPr>
        </p:nvSpPr>
        <p:spPr>
          <a:xfrm>
            <a:off x="366374" y="291765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22" name="Text Placeholder 8">
            <a:extLst>
              <a:ext uri="{FF2B5EF4-FFF2-40B4-BE49-F238E27FC236}">
                <a16:creationId xmlns:a16="http://schemas.microsoft.com/office/drawing/2014/main" id="{A36E7E13-1BFC-5C49-B9D5-42789BCCF910}"/>
              </a:ext>
            </a:extLst>
          </p:cNvPr>
          <p:cNvSpPr>
            <a:spLocks noGrp="1"/>
          </p:cNvSpPr>
          <p:nvPr>
            <p:ph type="body" sz="quarter" idx="39" hasCustomPrompt="1"/>
          </p:nvPr>
        </p:nvSpPr>
        <p:spPr>
          <a:xfrm>
            <a:off x="2651466" y="295328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6" name="Text Placeholder 8">
            <a:extLst>
              <a:ext uri="{FF2B5EF4-FFF2-40B4-BE49-F238E27FC236}">
                <a16:creationId xmlns:a16="http://schemas.microsoft.com/office/drawing/2014/main" id="{731972E0-1061-6841-84DC-1557D6D3EAC7}"/>
              </a:ext>
            </a:extLst>
          </p:cNvPr>
          <p:cNvSpPr>
            <a:spLocks noGrp="1"/>
          </p:cNvSpPr>
          <p:nvPr>
            <p:ph type="body" sz="quarter" idx="42" hasCustomPrompt="1"/>
          </p:nvPr>
        </p:nvSpPr>
        <p:spPr>
          <a:xfrm>
            <a:off x="363052" y="2012036"/>
            <a:ext cx="2145301"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25" name="Text Placeholder 8">
            <a:extLst>
              <a:ext uri="{FF2B5EF4-FFF2-40B4-BE49-F238E27FC236}">
                <a16:creationId xmlns:a16="http://schemas.microsoft.com/office/drawing/2014/main" id="{04C067DC-B7C8-984B-8E7F-698F4A461DCD}"/>
              </a:ext>
            </a:extLst>
          </p:cNvPr>
          <p:cNvSpPr>
            <a:spLocks noGrp="1"/>
          </p:cNvSpPr>
          <p:nvPr>
            <p:ph type="body" sz="quarter" idx="43" hasCustomPrompt="1"/>
          </p:nvPr>
        </p:nvSpPr>
        <p:spPr>
          <a:xfrm>
            <a:off x="2718217" y="2012036"/>
            <a:ext cx="2088631"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0" name="Text Placeholder 8">
            <a:extLst>
              <a:ext uri="{FF2B5EF4-FFF2-40B4-BE49-F238E27FC236}">
                <a16:creationId xmlns:a16="http://schemas.microsoft.com/office/drawing/2014/main" id="{BED1DD97-D90E-D348-873A-6B542DCB5C68}"/>
              </a:ext>
            </a:extLst>
          </p:cNvPr>
          <p:cNvSpPr>
            <a:spLocks noGrp="1"/>
          </p:cNvSpPr>
          <p:nvPr>
            <p:ph type="body" sz="quarter" idx="44" hasCustomPrompt="1"/>
          </p:nvPr>
        </p:nvSpPr>
        <p:spPr>
          <a:xfrm>
            <a:off x="5016710" y="2012035"/>
            <a:ext cx="2048655"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2" name="Text Placeholder 8">
            <a:extLst>
              <a:ext uri="{FF2B5EF4-FFF2-40B4-BE49-F238E27FC236}">
                <a16:creationId xmlns:a16="http://schemas.microsoft.com/office/drawing/2014/main" id="{AE344762-F8F3-C541-AB97-3FDA1F8AF002}"/>
              </a:ext>
            </a:extLst>
          </p:cNvPr>
          <p:cNvSpPr>
            <a:spLocks noGrp="1"/>
          </p:cNvSpPr>
          <p:nvPr>
            <p:ph type="body" sz="quarter" idx="45" hasCustomPrompt="1"/>
          </p:nvPr>
        </p:nvSpPr>
        <p:spPr>
          <a:xfrm>
            <a:off x="7315203" y="2012035"/>
            <a:ext cx="2098620"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5" name="Text Placeholder 8">
            <a:extLst>
              <a:ext uri="{FF2B5EF4-FFF2-40B4-BE49-F238E27FC236}">
                <a16:creationId xmlns:a16="http://schemas.microsoft.com/office/drawing/2014/main" id="{B35768DF-D63E-754D-ABB1-803D705CE204}"/>
              </a:ext>
            </a:extLst>
          </p:cNvPr>
          <p:cNvSpPr>
            <a:spLocks noGrp="1"/>
          </p:cNvSpPr>
          <p:nvPr>
            <p:ph type="body" sz="quarter" idx="46" hasCustomPrompt="1"/>
          </p:nvPr>
        </p:nvSpPr>
        <p:spPr>
          <a:xfrm>
            <a:off x="9623685" y="2012036"/>
            <a:ext cx="2013672"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6" name="Text Placeholder 8">
            <a:extLst>
              <a:ext uri="{FF2B5EF4-FFF2-40B4-BE49-F238E27FC236}">
                <a16:creationId xmlns:a16="http://schemas.microsoft.com/office/drawing/2014/main" id="{11E25922-FD24-5E4D-9BC3-0FA762395213}"/>
              </a:ext>
            </a:extLst>
          </p:cNvPr>
          <p:cNvSpPr>
            <a:spLocks noGrp="1"/>
          </p:cNvSpPr>
          <p:nvPr>
            <p:ph type="body" sz="quarter" idx="47" hasCustomPrompt="1"/>
          </p:nvPr>
        </p:nvSpPr>
        <p:spPr>
          <a:xfrm>
            <a:off x="4985203" y="2953285"/>
            <a:ext cx="2080162"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7" name="Text Placeholder 8">
            <a:extLst>
              <a:ext uri="{FF2B5EF4-FFF2-40B4-BE49-F238E27FC236}">
                <a16:creationId xmlns:a16="http://schemas.microsoft.com/office/drawing/2014/main" id="{355A3F5A-CEC3-A64E-957D-0C286CAEBC13}"/>
              </a:ext>
            </a:extLst>
          </p:cNvPr>
          <p:cNvSpPr>
            <a:spLocks noGrp="1"/>
          </p:cNvSpPr>
          <p:nvPr>
            <p:ph type="body" sz="quarter" idx="48" hasCustomPrompt="1"/>
          </p:nvPr>
        </p:nvSpPr>
        <p:spPr>
          <a:xfrm>
            <a:off x="7257123" y="2953285"/>
            <a:ext cx="214198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8" name="Text Placeholder 8">
            <a:extLst>
              <a:ext uri="{FF2B5EF4-FFF2-40B4-BE49-F238E27FC236}">
                <a16:creationId xmlns:a16="http://schemas.microsoft.com/office/drawing/2014/main" id="{93C968CC-A88C-0E4F-A9D7-DF0EE72C3483}"/>
              </a:ext>
            </a:extLst>
          </p:cNvPr>
          <p:cNvSpPr>
            <a:spLocks noGrp="1"/>
          </p:cNvSpPr>
          <p:nvPr>
            <p:ph type="body" sz="quarter" idx="49" hasCustomPrompt="1"/>
          </p:nvPr>
        </p:nvSpPr>
        <p:spPr>
          <a:xfrm>
            <a:off x="9590861" y="2953285"/>
            <a:ext cx="2002607"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Slide Number Placeholder 2">
            <a:extLst>
              <a:ext uri="{FF2B5EF4-FFF2-40B4-BE49-F238E27FC236}">
                <a16:creationId xmlns:a16="http://schemas.microsoft.com/office/drawing/2014/main" id="{F4D1AF9F-DCC9-4EA4-9C9F-FC2831CC15C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621799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Cycl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 name="Picture 2">
            <a:extLst>
              <a:ext uri="{FF2B5EF4-FFF2-40B4-BE49-F238E27FC236}">
                <a16:creationId xmlns:a16="http://schemas.microsoft.com/office/drawing/2014/main" id="{202AD6C7-EFD1-42D3-BF13-54507D61186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52963" y="1219746"/>
            <a:ext cx="5505494" cy="5501729"/>
          </a:xfrm>
          <a:prstGeom prst="rect">
            <a:avLst/>
          </a:prstGeom>
        </p:spPr>
      </p:pic>
      <p:sp>
        <p:nvSpPr>
          <p:cNvPr id="34" name="Text Placeholder 11">
            <a:extLst>
              <a:ext uri="{FF2B5EF4-FFF2-40B4-BE49-F238E27FC236}">
                <a16:creationId xmlns:a16="http://schemas.microsoft.com/office/drawing/2014/main" id="{DB5F9630-953E-427B-8061-677CEAFCC6B5}"/>
              </a:ext>
            </a:extLst>
          </p:cNvPr>
          <p:cNvSpPr>
            <a:spLocks noGrp="1"/>
          </p:cNvSpPr>
          <p:nvPr>
            <p:ph type="body" sz="quarter" idx="33" hasCustomPrompt="1"/>
          </p:nvPr>
        </p:nvSpPr>
        <p:spPr>
          <a:xfrm>
            <a:off x="7096386" y="3059794"/>
            <a:ext cx="2045352" cy="178550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2000" b="1" i="0" kern="1200" dirty="0">
                <a:solidFill>
                  <a:srgbClr val="00558C"/>
                </a:solidFill>
                <a:latin typeface="Arial" charset="0"/>
                <a:ea typeface="Arial" charset="0"/>
                <a:cs typeface="Arial" charset="0"/>
              </a:defRPr>
            </a:lvl1pPr>
          </a:lstStyle>
          <a:p>
            <a:pPr marL="285750" lvl="0" indent="-285750" algn="ctr"/>
            <a:r>
              <a:rPr lang="en-US" dirty="0"/>
              <a:t>Add Text Here</a:t>
            </a:r>
          </a:p>
        </p:txBody>
      </p:sp>
      <p:sp>
        <p:nvSpPr>
          <p:cNvPr id="35" name="Text Placeholder 11">
            <a:extLst>
              <a:ext uri="{FF2B5EF4-FFF2-40B4-BE49-F238E27FC236}">
                <a16:creationId xmlns:a16="http://schemas.microsoft.com/office/drawing/2014/main" id="{B39222DE-834A-4F3A-8E9B-01F3B4A47BD5}"/>
              </a:ext>
            </a:extLst>
          </p:cNvPr>
          <p:cNvSpPr>
            <a:spLocks noGrp="1"/>
          </p:cNvSpPr>
          <p:nvPr>
            <p:ph type="body" sz="quarter" idx="34" hasCustomPrompt="1"/>
          </p:nvPr>
        </p:nvSpPr>
        <p:spPr>
          <a:xfrm>
            <a:off x="7826974" y="1411314"/>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6" name="Text Placeholder 11">
            <a:extLst>
              <a:ext uri="{FF2B5EF4-FFF2-40B4-BE49-F238E27FC236}">
                <a16:creationId xmlns:a16="http://schemas.microsoft.com/office/drawing/2014/main" id="{80363964-8F17-40B1-9441-3684A3705F3A}"/>
              </a:ext>
            </a:extLst>
          </p:cNvPr>
          <p:cNvSpPr>
            <a:spLocks noGrp="1"/>
          </p:cNvSpPr>
          <p:nvPr>
            <p:ph type="body" sz="quarter" idx="35" hasCustomPrompt="1"/>
          </p:nvPr>
        </p:nvSpPr>
        <p:spPr>
          <a:xfrm>
            <a:off x="9141738" y="3660621"/>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7" name="Text Placeholder 11">
            <a:extLst>
              <a:ext uri="{FF2B5EF4-FFF2-40B4-BE49-F238E27FC236}">
                <a16:creationId xmlns:a16="http://schemas.microsoft.com/office/drawing/2014/main" id="{FC610751-5FDC-4A2F-9E1D-93BF2C71C866}"/>
              </a:ext>
            </a:extLst>
          </p:cNvPr>
          <p:cNvSpPr>
            <a:spLocks noGrp="1"/>
          </p:cNvSpPr>
          <p:nvPr>
            <p:ph type="body" sz="quarter" idx="36" hasCustomPrompt="1"/>
          </p:nvPr>
        </p:nvSpPr>
        <p:spPr>
          <a:xfrm>
            <a:off x="6840664" y="4845302"/>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8" name="Text Placeholder 11">
            <a:extLst>
              <a:ext uri="{FF2B5EF4-FFF2-40B4-BE49-F238E27FC236}">
                <a16:creationId xmlns:a16="http://schemas.microsoft.com/office/drawing/2014/main" id="{8284959F-957B-4C77-9722-3A8D687F3EB3}"/>
              </a:ext>
            </a:extLst>
          </p:cNvPr>
          <p:cNvSpPr>
            <a:spLocks noGrp="1"/>
          </p:cNvSpPr>
          <p:nvPr>
            <p:ph type="body" sz="quarter" idx="37" hasCustomPrompt="1"/>
          </p:nvPr>
        </p:nvSpPr>
        <p:spPr>
          <a:xfrm>
            <a:off x="5495003" y="2596057"/>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6" name="Text Placeholder 5">
            <a:extLst>
              <a:ext uri="{FF2B5EF4-FFF2-40B4-BE49-F238E27FC236}">
                <a16:creationId xmlns:a16="http://schemas.microsoft.com/office/drawing/2014/main" id="{DF9EF42D-D90C-4B1F-B72D-2AAE37F5A32F}"/>
              </a:ext>
            </a:extLst>
          </p:cNvPr>
          <p:cNvSpPr>
            <a:spLocks noGrp="1"/>
          </p:cNvSpPr>
          <p:nvPr>
            <p:ph type="body" sz="quarter" idx="51"/>
          </p:nvPr>
        </p:nvSpPr>
        <p:spPr>
          <a:xfrm>
            <a:off x="835025" y="1524001"/>
            <a:ext cx="4445000" cy="5025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2">
            <a:extLst>
              <a:ext uri="{FF2B5EF4-FFF2-40B4-BE49-F238E27FC236}">
                <a16:creationId xmlns:a16="http://schemas.microsoft.com/office/drawing/2014/main" id="{69E71E03-3A7C-4798-A4D0-36C78FC7CCA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7060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cap="none" baseline="0"/>
            </a:lvl1pPr>
          </a:lstStyle>
          <a:p>
            <a:r>
              <a:rPr lang="en-US" dirty="0"/>
              <a:t>Agenda</a:t>
            </a:r>
          </a:p>
        </p:txBody>
      </p:sp>
      <p:sp>
        <p:nvSpPr>
          <p:cNvPr id="3" name="Slide Number Placeholder 2">
            <a:extLst>
              <a:ext uri="{FF2B5EF4-FFF2-40B4-BE49-F238E27FC236}">
                <a16:creationId xmlns:a16="http://schemas.microsoft.com/office/drawing/2014/main" id="{59C28CCA-BC6D-4653-A431-CD72C0F85839}"/>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p:txBody>
      </p:sp>
      <p:sp>
        <p:nvSpPr>
          <p:cNvPr id="9" name="Picture Placeholder 17">
            <a:extLst>
              <a:ext uri="{FF2B5EF4-FFF2-40B4-BE49-F238E27FC236}">
                <a16:creationId xmlns:a16="http://schemas.microsoft.com/office/drawing/2014/main" id="{6AEB2D7E-1C4F-4825-90D4-ED1AD1BB3953}"/>
              </a:ext>
            </a:extLst>
          </p:cNvPr>
          <p:cNvSpPr>
            <a:spLocks noGrp="1"/>
          </p:cNvSpPr>
          <p:nvPr>
            <p:ph type="pic" sz="quarter" idx="14"/>
          </p:nvPr>
        </p:nvSpPr>
        <p:spPr>
          <a:xfrm>
            <a:off x="647210" y="1316240"/>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0" name="Picture Placeholder 17">
            <a:extLst>
              <a:ext uri="{FF2B5EF4-FFF2-40B4-BE49-F238E27FC236}">
                <a16:creationId xmlns:a16="http://schemas.microsoft.com/office/drawing/2014/main" id="{CACCCD8C-E1C1-4C68-A884-B095393AEDA7}"/>
              </a:ext>
            </a:extLst>
          </p:cNvPr>
          <p:cNvSpPr>
            <a:spLocks noGrp="1"/>
          </p:cNvSpPr>
          <p:nvPr>
            <p:ph type="pic" sz="quarter" idx="24"/>
          </p:nvPr>
        </p:nvSpPr>
        <p:spPr>
          <a:xfrm>
            <a:off x="647210" y="2955463"/>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1" name="Picture Placeholder 17">
            <a:extLst>
              <a:ext uri="{FF2B5EF4-FFF2-40B4-BE49-F238E27FC236}">
                <a16:creationId xmlns:a16="http://schemas.microsoft.com/office/drawing/2014/main" id="{C980C588-A2E7-4573-954C-7F7E5C940F30}"/>
              </a:ext>
            </a:extLst>
          </p:cNvPr>
          <p:cNvSpPr>
            <a:spLocks noGrp="1"/>
          </p:cNvSpPr>
          <p:nvPr>
            <p:ph type="pic" sz="quarter" idx="25"/>
          </p:nvPr>
        </p:nvSpPr>
        <p:spPr>
          <a:xfrm>
            <a:off x="647210" y="4621938"/>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1776138" y="11381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1776142" y="1659143"/>
            <a:ext cx="2795862"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1776138" y="27765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1776142" y="3297543"/>
            <a:ext cx="2795858"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1776138" y="4414932"/>
            <a:ext cx="2795857"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1776142" y="4935945"/>
            <a:ext cx="2795854"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cxnSp>
        <p:nvCxnSpPr>
          <p:cNvPr id="21" name="Straight Connector 20">
            <a:extLst>
              <a:ext uri="{FF2B5EF4-FFF2-40B4-BE49-F238E27FC236}">
                <a16:creationId xmlns:a16="http://schemas.microsoft.com/office/drawing/2014/main" id="{7468FE2E-E94B-4679-A441-C54E9A15F058}"/>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93465"/>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545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7908890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4" name="Picture 3">
            <a:extLst>
              <a:ext uri="{FF2B5EF4-FFF2-40B4-BE49-F238E27FC236}">
                <a16:creationId xmlns:a16="http://schemas.microsoft.com/office/drawing/2014/main" id="{81C36AEF-377B-4425-85AA-033EB06E00E9}"/>
              </a:ext>
            </a:extLst>
          </p:cNvPr>
          <p:cNvPicPr>
            <a:picLocks noChangeAspect="1"/>
          </p:cNvPicPr>
          <p:nvPr/>
        </p:nvPicPr>
        <p:blipFill>
          <a:blip r:embed="rId2"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6" name="Straight Connector 5">
            <a:extLst>
              <a:ext uri="{FF2B5EF4-FFF2-40B4-BE49-F238E27FC236}">
                <a16:creationId xmlns:a16="http://schemas.microsoft.com/office/drawing/2014/main" id="{27556110-A54C-4680-B847-1C137FEC420D}"/>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56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quote text here.”</a:t>
            </a:r>
          </a:p>
        </p:txBody>
      </p:sp>
      <p:pic>
        <p:nvPicPr>
          <p:cNvPr id="6" name="Picture 5">
            <a:extLst>
              <a:ext uri="{FF2B5EF4-FFF2-40B4-BE49-F238E27FC236}">
                <a16:creationId xmlns:a16="http://schemas.microsoft.com/office/drawing/2014/main" id="{0D99697F-C3BD-4258-BB49-10F0556BFFB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93924" y="1668399"/>
            <a:ext cx="649269" cy="2145792"/>
          </a:xfrm>
          <a:prstGeom prst="rect">
            <a:avLst/>
          </a:prstGeom>
        </p:spPr>
      </p:pic>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68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4111832"/>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8455DD77-31E2-4C9B-98EF-243EAE26E055}"/>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9" name="Text Placeholder 8">
            <a:extLst>
              <a:ext uri="{FF2B5EF4-FFF2-40B4-BE49-F238E27FC236}">
                <a16:creationId xmlns:a16="http://schemas.microsoft.com/office/drawing/2014/main" id="{F139D457-3687-4065-A4F6-9BFE1D8B2DD5}"/>
              </a:ext>
            </a:extLst>
          </p:cNvPr>
          <p:cNvSpPr>
            <a:spLocks noGrp="1"/>
          </p:cNvSpPr>
          <p:nvPr>
            <p:ph type="body" sz="quarter" idx="23" hasCustomPrompt="1"/>
          </p:nvPr>
        </p:nvSpPr>
        <p:spPr>
          <a:xfrm>
            <a:off x="527648"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1" name="Text Placeholder 8">
            <a:extLst>
              <a:ext uri="{FF2B5EF4-FFF2-40B4-BE49-F238E27FC236}">
                <a16:creationId xmlns:a16="http://schemas.microsoft.com/office/drawing/2014/main" id="{14BDF7A1-EACC-4F4C-9780-AB62350FC9B2}"/>
              </a:ext>
            </a:extLst>
          </p:cNvPr>
          <p:cNvSpPr>
            <a:spLocks noGrp="1"/>
          </p:cNvSpPr>
          <p:nvPr>
            <p:ph type="body" sz="quarter" idx="24" hasCustomPrompt="1"/>
          </p:nvPr>
        </p:nvSpPr>
        <p:spPr>
          <a:xfrm>
            <a:off x="2780470"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2" name="Text Placeholder 8">
            <a:extLst>
              <a:ext uri="{FF2B5EF4-FFF2-40B4-BE49-F238E27FC236}">
                <a16:creationId xmlns:a16="http://schemas.microsoft.com/office/drawing/2014/main" id="{09C0A908-BE52-456E-8E11-A8C65EFF0F5F}"/>
              </a:ext>
            </a:extLst>
          </p:cNvPr>
          <p:cNvSpPr>
            <a:spLocks noGrp="1"/>
          </p:cNvSpPr>
          <p:nvPr>
            <p:ph type="body" sz="quarter" idx="25" hasCustomPrompt="1"/>
          </p:nvPr>
        </p:nvSpPr>
        <p:spPr>
          <a:xfrm>
            <a:off x="5031126"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3" name="Text Placeholder 8">
            <a:extLst>
              <a:ext uri="{FF2B5EF4-FFF2-40B4-BE49-F238E27FC236}">
                <a16:creationId xmlns:a16="http://schemas.microsoft.com/office/drawing/2014/main" id="{8DDDE05F-F24E-466A-9ABE-4FC021E1150C}"/>
              </a:ext>
            </a:extLst>
          </p:cNvPr>
          <p:cNvSpPr>
            <a:spLocks noGrp="1"/>
          </p:cNvSpPr>
          <p:nvPr>
            <p:ph type="body" sz="quarter" idx="26" hasCustomPrompt="1"/>
          </p:nvPr>
        </p:nvSpPr>
        <p:spPr>
          <a:xfrm>
            <a:off x="7281782"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4" name="Text Placeholder 8">
            <a:extLst>
              <a:ext uri="{FF2B5EF4-FFF2-40B4-BE49-F238E27FC236}">
                <a16:creationId xmlns:a16="http://schemas.microsoft.com/office/drawing/2014/main" id="{8230BD92-882B-4E4C-A5DD-7D340430DD97}"/>
              </a:ext>
            </a:extLst>
          </p:cNvPr>
          <p:cNvSpPr>
            <a:spLocks noGrp="1"/>
          </p:cNvSpPr>
          <p:nvPr>
            <p:ph type="body" sz="quarter" idx="27" hasCustomPrompt="1"/>
          </p:nvPr>
        </p:nvSpPr>
        <p:spPr>
          <a:xfrm>
            <a:off x="9529627"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1067640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5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3539135"/>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529814"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3539135"/>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2780470"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3539135"/>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5031126"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3539135"/>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7281782"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3539135"/>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8">
            <a:extLst>
              <a:ext uri="{FF2B5EF4-FFF2-40B4-BE49-F238E27FC236}">
                <a16:creationId xmlns:a16="http://schemas.microsoft.com/office/drawing/2014/main" id="{6DF0ED86-E7C6-4F07-ACAD-A2F69057FE1E}"/>
              </a:ext>
            </a:extLst>
          </p:cNvPr>
          <p:cNvSpPr>
            <a:spLocks noGrp="1"/>
          </p:cNvSpPr>
          <p:nvPr>
            <p:ph type="body" sz="quarter" idx="21" hasCustomPrompt="1"/>
          </p:nvPr>
        </p:nvSpPr>
        <p:spPr>
          <a:xfrm>
            <a:off x="9532438"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526C6DA3-FD18-4F37-8C22-1A626ADBFA37}"/>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418616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4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5650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7012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3964001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4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3602506"/>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360250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333233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360250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6096000"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360250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2919674"/>
            <a:ext cx="2804415"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859935" y="3881318"/>
            <a:ext cx="2804415"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32092"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96028"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6147E9A0-99C4-43BC-9734-5CC43E327467}"/>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474935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3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2491280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3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360929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908683" y="3888108"/>
            <a:ext cx="3471528" cy="2468241"/>
          </a:xfrm>
          <a:prstGeom prst="rect">
            <a:avLst/>
          </a:prstGeom>
        </p:spPr>
        <p:txBody>
          <a:bodyPr>
            <a:noAutofit/>
          </a:bodyPr>
          <a:lstStyle>
            <a:lvl1pPr marL="182880" indent="-182880" algn="l">
              <a:lnSpc>
                <a:spcPct val="114000"/>
              </a:lnSpc>
              <a:spcBef>
                <a:spcPts val="0"/>
              </a:spcBef>
              <a:spcAft>
                <a:spcPts val="8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360929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4497218" y="3888108"/>
            <a:ext cx="3501154"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360929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2968504"/>
            <a:ext cx="3574522"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089829" y="3888108"/>
            <a:ext cx="3574522"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08881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 N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a:lvl1pPr>
          </a:lstStyle>
          <a:p>
            <a:r>
              <a:rPr lang="en-US" dirty="0"/>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a:p>
            <a:pPr lvl="0"/>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857246" y="10987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857250" y="1659143"/>
            <a:ext cx="3723628"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857246" y="27371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857251" y="3297543"/>
            <a:ext cx="3723623"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857248" y="4375528"/>
            <a:ext cx="3723621"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857253" y="4935945"/>
            <a:ext cx="3723617"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8" name="Slide Number Placeholder 2">
            <a:extLst>
              <a:ext uri="{FF2B5EF4-FFF2-40B4-BE49-F238E27FC236}">
                <a16:creationId xmlns:a16="http://schemas.microsoft.com/office/drawing/2014/main" id="{1209813F-CDF1-47C2-94E3-63EE1FFEE14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cxnSp>
        <p:nvCxnSpPr>
          <p:cNvPr id="20" name="Straight Connector 19">
            <a:extLst>
              <a:ext uri="{FF2B5EF4-FFF2-40B4-BE49-F238E27FC236}">
                <a16:creationId xmlns:a16="http://schemas.microsoft.com/office/drawing/2014/main" id="{FB0618FF-5211-4F05-88DD-B1D279179D6F}"/>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016467"/>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pic>
        <p:nvPicPr>
          <p:cNvPr id="536" name="Picture 535">
            <a:extLst>
              <a:ext uri="{FF2B5EF4-FFF2-40B4-BE49-F238E27FC236}">
                <a16:creationId xmlns:a16="http://schemas.microsoft.com/office/drawing/2014/main" id="{E7300270-941A-4242-9E76-6B195AED8FE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20739" y="1422847"/>
            <a:ext cx="4151213" cy="4880953"/>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723535" y="1738213"/>
            <a:ext cx="2871873"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723535" y="3298331"/>
            <a:ext cx="2250890"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723536" y="4888431"/>
            <a:ext cx="1682740" cy="1321217"/>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992611" y="1779270"/>
            <a:ext cx="6668930" cy="1281042"/>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665075" y="3298331"/>
            <a:ext cx="5996465"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271952" y="4887550"/>
            <a:ext cx="5389588"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Tree>
    <p:extLst>
      <p:ext uri="{BB962C8B-B14F-4D97-AF65-F5344CB8AC3E}">
        <p14:creationId xmlns:p14="http://schemas.microsoft.com/office/powerpoint/2010/main" val="733405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1601D-9584-4DA8-B264-B0175D079648}"/>
              </a:ext>
            </a:extLst>
          </p:cNvPr>
          <p:cNvPicPr>
            <a:picLocks noChangeAspect="1"/>
          </p:cNvPicPr>
          <p:nvPr/>
        </p:nvPicPr>
        <p:blipFill>
          <a:blip r:embed="rId2"/>
          <a:stretch>
            <a:fillRect/>
          </a:stretch>
        </p:blipFill>
        <p:spPr>
          <a:xfrm>
            <a:off x="167126" y="2794173"/>
            <a:ext cx="11857748" cy="195089"/>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2" name="Text Placeholder 13">
            <a:extLst>
              <a:ext uri="{FF2B5EF4-FFF2-40B4-BE49-F238E27FC236}">
                <a16:creationId xmlns:a16="http://schemas.microsoft.com/office/drawing/2014/main" id="{E22F8D90-48F6-4832-BEC3-DADDC62D224B}"/>
              </a:ext>
            </a:extLst>
          </p:cNvPr>
          <p:cNvSpPr>
            <a:spLocks noGrp="1"/>
          </p:cNvSpPr>
          <p:nvPr>
            <p:ph type="body" sz="quarter" idx="21" hasCustomPrompt="1"/>
          </p:nvPr>
        </p:nvSpPr>
        <p:spPr>
          <a:xfrm>
            <a:off x="10366105"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3" name="Text Placeholder 13">
            <a:extLst>
              <a:ext uri="{FF2B5EF4-FFF2-40B4-BE49-F238E27FC236}">
                <a16:creationId xmlns:a16="http://schemas.microsoft.com/office/drawing/2014/main" id="{FAA83EEF-412D-4E7E-86DB-C24A5C96AC31}"/>
              </a:ext>
            </a:extLst>
          </p:cNvPr>
          <p:cNvSpPr>
            <a:spLocks noGrp="1"/>
          </p:cNvSpPr>
          <p:nvPr>
            <p:ph type="body" sz="quarter" idx="41" hasCustomPrompt="1"/>
          </p:nvPr>
        </p:nvSpPr>
        <p:spPr>
          <a:xfrm>
            <a:off x="897004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4" name="Text Placeholder 13">
            <a:extLst>
              <a:ext uri="{FF2B5EF4-FFF2-40B4-BE49-F238E27FC236}">
                <a16:creationId xmlns:a16="http://schemas.microsoft.com/office/drawing/2014/main" id="{8413EE7B-C6B0-4E1B-883D-56A1CF2A235A}"/>
              </a:ext>
            </a:extLst>
          </p:cNvPr>
          <p:cNvSpPr>
            <a:spLocks noGrp="1"/>
          </p:cNvSpPr>
          <p:nvPr>
            <p:ph type="body" sz="quarter" idx="42" hasCustomPrompt="1"/>
          </p:nvPr>
        </p:nvSpPr>
        <p:spPr>
          <a:xfrm>
            <a:off x="757397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6" name="Text Placeholder 13">
            <a:extLst>
              <a:ext uri="{FF2B5EF4-FFF2-40B4-BE49-F238E27FC236}">
                <a16:creationId xmlns:a16="http://schemas.microsoft.com/office/drawing/2014/main" id="{B6751CBF-5A06-4809-A552-877E4CEC591E}"/>
              </a:ext>
            </a:extLst>
          </p:cNvPr>
          <p:cNvSpPr>
            <a:spLocks noGrp="1"/>
          </p:cNvSpPr>
          <p:nvPr>
            <p:ph type="body" sz="quarter" idx="43" hasCustomPrompt="1"/>
          </p:nvPr>
        </p:nvSpPr>
        <p:spPr>
          <a:xfrm>
            <a:off x="6177914"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7" name="Text Placeholder 13">
            <a:extLst>
              <a:ext uri="{FF2B5EF4-FFF2-40B4-BE49-F238E27FC236}">
                <a16:creationId xmlns:a16="http://schemas.microsoft.com/office/drawing/2014/main" id="{5F30E5B0-8F1D-43E9-8A30-5A5C1E1F73B0}"/>
              </a:ext>
            </a:extLst>
          </p:cNvPr>
          <p:cNvSpPr>
            <a:spLocks noGrp="1"/>
          </p:cNvSpPr>
          <p:nvPr>
            <p:ph type="body" sz="quarter" idx="44" hasCustomPrompt="1"/>
          </p:nvPr>
        </p:nvSpPr>
        <p:spPr>
          <a:xfrm>
            <a:off x="4781850"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8" name="Text Placeholder 13">
            <a:extLst>
              <a:ext uri="{FF2B5EF4-FFF2-40B4-BE49-F238E27FC236}">
                <a16:creationId xmlns:a16="http://schemas.microsoft.com/office/drawing/2014/main" id="{1282932A-37A7-4780-BC53-7FFF14D5105C}"/>
              </a:ext>
            </a:extLst>
          </p:cNvPr>
          <p:cNvSpPr>
            <a:spLocks noGrp="1"/>
          </p:cNvSpPr>
          <p:nvPr>
            <p:ph type="body" sz="quarter" idx="45" hasCustomPrompt="1"/>
          </p:nvPr>
        </p:nvSpPr>
        <p:spPr>
          <a:xfrm>
            <a:off x="3385786"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9" name="Text Placeholder 13">
            <a:extLst>
              <a:ext uri="{FF2B5EF4-FFF2-40B4-BE49-F238E27FC236}">
                <a16:creationId xmlns:a16="http://schemas.microsoft.com/office/drawing/2014/main" id="{585EB451-7D9B-40FC-957B-47CF82BB2C79}"/>
              </a:ext>
            </a:extLst>
          </p:cNvPr>
          <p:cNvSpPr>
            <a:spLocks noGrp="1"/>
          </p:cNvSpPr>
          <p:nvPr>
            <p:ph type="body" sz="quarter" idx="46" hasCustomPrompt="1"/>
          </p:nvPr>
        </p:nvSpPr>
        <p:spPr>
          <a:xfrm>
            <a:off x="198972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0" name="Text Placeholder 13">
            <a:extLst>
              <a:ext uri="{FF2B5EF4-FFF2-40B4-BE49-F238E27FC236}">
                <a16:creationId xmlns:a16="http://schemas.microsoft.com/office/drawing/2014/main" id="{ADE8B7D0-F526-43C9-B4D8-3EBFCD9DACBE}"/>
              </a:ext>
            </a:extLst>
          </p:cNvPr>
          <p:cNvSpPr>
            <a:spLocks noGrp="1"/>
          </p:cNvSpPr>
          <p:nvPr>
            <p:ph type="body" sz="quarter" idx="47" hasCustomPrompt="1"/>
          </p:nvPr>
        </p:nvSpPr>
        <p:spPr>
          <a:xfrm>
            <a:off x="59365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 name="Oval 2">
            <a:extLst>
              <a:ext uri="{FF2B5EF4-FFF2-40B4-BE49-F238E27FC236}">
                <a16:creationId xmlns:a16="http://schemas.microsoft.com/office/drawing/2014/main" id="{8B010459-EDAE-4E8F-B657-240C4D1D1EDD}"/>
              </a:ext>
            </a:extLst>
          </p:cNvPr>
          <p:cNvSpPr/>
          <p:nvPr/>
        </p:nvSpPr>
        <p:spPr>
          <a:xfrm>
            <a:off x="111163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9760B2-8C7E-4C67-87BA-92E394ACD4D2}"/>
              </a:ext>
            </a:extLst>
          </p:cNvPr>
          <p:cNvSpPr/>
          <p:nvPr/>
        </p:nvSpPr>
        <p:spPr>
          <a:xfrm>
            <a:off x="250673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B1EA80-FCFB-46EA-8A16-27B9DA4CB4E0}"/>
              </a:ext>
            </a:extLst>
          </p:cNvPr>
          <p:cNvSpPr/>
          <p:nvPr/>
        </p:nvSpPr>
        <p:spPr>
          <a:xfrm>
            <a:off x="390183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0B69757-60E1-4366-9ACA-0B0FB2F88669}"/>
              </a:ext>
            </a:extLst>
          </p:cNvPr>
          <p:cNvSpPr/>
          <p:nvPr/>
        </p:nvSpPr>
        <p:spPr>
          <a:xfrm>
            <a:off x="5296926"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0EFC90D-1D2C-4B6C-A2CA-3B0534D8A5A6}"/>
              </a:ext>
            </a:extLst>
          </p:cNvPr>
          <p:cNvSpPr/>
          <p:nvPr/>
        </p:nvSpPr>
        <p:spPr>
          <a:xfrm>
            <a:off x="6692022"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FD490B0-F172-467F-9061-6F2E8539D986}"/>
              </a:ext>
            </a:extLst>
          </p:cNvPr>
          <p:cNvSpPr/>
          <p:nvPr/>
        </p:nvSpPr>
        <p:spPr>
          <a:xfrm>
            <a:off x="808711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5B2035-3A00-4774-AE0E-A7DD7606A90C}"/>
              </a:ext>
            </a:extLst>
          </p:cNvPr>
          <p:cNvSpPr/>
          <p:nvPr/>
        </p:nvSpPr>
        <p:spPr>
          <a:xfrm>
            <a:off x="948221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6A438AC-1F26-45CA-A494-A8AC75284149}"/>
              </a:ext>
            </a:extLst>
          </p:cNvPr>
          <p:cNvSpPr/>
          <p:nvPr/>
        </p:nvSpPr>
        <p:spPr>
          <a:xfrm>
            <a:off x="1087731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070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s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6B4753B-F734-405D-9436-18D51B005285}"/>
              </a:ext>
            </a:extLst>
          </p:cNvPr>
          <p:cNvGrpSpPr/>
          <p:nvPr/>
        </p:nvGrpSpPr>
        <p:grpSpPr>
          <a:xfrm>
            <a:off x="8636369" y="1143773"/>
            <a:ext cx="3238913" cy="5150855"/>
            <a:chOff x="1140417" y="1143773"/>
            <a:chExt cx="3238913" cy="5150855"/>
          </a:xfrm>
        </p:grpSpPr>
        <p:grpSp>
          <p:nvGrpSpPr>
            <p:cNvPr id="38" name="Group 37">
              <a:extLst>
                <a:ext uri="{FF2B5EF4-FFF2-40B4-BE49-F238E27FC236}">
                  <a16:creationId xmlns:a16="http://schemas.microsoft.com/office/drawing/2014/main" id="{CAA0E975-B790-45BB-A68A-F265D27D47DC}"/>
                </a:ext>
              </a:extLst>
            </p:cNvPr>
            <p:cNvGrpSpPr/>
            <p:nvPr userDrawn="1"/>
          </p:nvGrpSpPr>
          <p:grpSpPr>
            <a:xfrm>
              <a:off x="1140417" y="3759940"/>
              <a:ext cx="3238913" cy="2534688"/>
              <a:chOff x="1140417" y="1143773"/>
              <a:chExt cx="3238913" cy="2534688"/>
            </a:xfrm>
          </p:grpSpPr>
          <p:sp>
            <p:nvSpPr>
              <p:cNvPr id="42" name="Rectangle 41">
                <a:extLst>
                  <a:ext uri="{FF2B5EF4-FFF2-40B4-BE49-F238E27FC236}">
                    <a16:creationId xmlns:a16="http://schemas.microsoft.com/office/drawing/2014/main" id="{234FF3C0-D47F-4F46-AD4E-C31B126BC01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1A0E2FD-539F-42C9-AE32-F98AFAFEBED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BE5F7F-8B62-4EFE-8DCE-24E17C961258}"/>
                </a:ext>
              </a:extLst>
            </p:cNvPr>
            <p:cNvGrpSpPr/>
            <p:nvPr userDrawn="1"/>
          </p:nvGrpSpPr>
          <p:grpSpPr>
            <a:xfrm>
              <a:off x="1140417" y="1143773"/>
              <a:ext cx="3238913" cy="2534688"/>
              <a:chOff x="1140417" y="1143773"/>
              <a:chExt cx="3238913" cy="2534688"/>
            </a:xfrm>
          </p:grpSpPr>
          <p:sp>
            <p:nvSpPr>
              <p:cNvPr id="40" name="Rectangle 39">
                <a:extLst>
                  <a:ext uri="{FF2B5EF4-FFF2-40B4-BE49-F238E27FC236}">
                    <a16:creationId xmlns:a16="http://schemas.microsoft.com/office/drawing/2014/main" id="{492F7956-259D-42FA-B3DF-F14CD74A3329}"/>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480F9FDE-1645-43AE-A2DA-B61FB54CC15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43">
            <a:extLst>
              <a:ext uri="{FF2B5EF4-FFF2-40B4-BE49-F238E27FC236}">
                <a16:creationId xmlns:a16="http://schemas.microsoft.com/office/drawing/2014/main" id="{FFAE0107-F4A7-4A61-88E4-C271A4AD4C44}"/>
              </a:ext>
            </a:extLst>
          </p:cNvPr>
          <p:cNvGrpSpPr/>
          <p:nvPr/>
        </p:nvGrpSpPr>
        <p:grpSpPr>
          <a:xfrm>
            <a:off x="5278807" y="1143773"/>
            <a:ext cx="3238913" cy="5150855"/>
            <a:chOff x="1140417" y="1143773"/>
            <a:chExt cx="3238913" cy="5150855"/>
          </a:xfrm>
        </p:grpSpPr>
        <p:grpSp>
          <p:nvGrpSpPr>
            <p:cNvPr id="45" name="Group 44">
              <a:extLst>
                <a:ext uri="{FF2B5EF4-FFF2-40B4-BE49-F238E27FC236}">
                  <a16:creationId xmlns:a16="http://schemas.microsoft.com/office/drawing/2014/main" id="{3C34AC4B-4A74-4401-9609-4B2BA0F3E29F}"/>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E67A7F71-5697-4300-A358-73625BB7E0F6}"/>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4A8772C-B3B9-45D1-B09F-9F98887AF446}"/>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E6B3BAA-F925-469A-941B-CE38CE60E88F}"/>
                </a:ext>
              </a:extLst>
            </p:cNvPr>
            <p:cNvGrpSpPr/>
            <p:nvPr userDrawn="1"/>
          </p:nvGrpSpPr>
          <p:grpSpPr>
            <a:xfrm>
              <a:off x="1140417" y="1143773"/>
              <a:ext cx="3238913" cy="2534688"/>
              <a:chOff x="1140417" y="1143773"/>
              <a:chExt cx="3238913" cy="2534688"/>
            </a:xfrm>
          </p:grpSpPr>
          <p:sp>
            <p:nvSpPr>
              <p:cNvPr id="47" name="Rectangle 46">
                <a:extLst>
                  <a:ext uri="{FF2B5EF4-FFF2-40B4-BE49-F238E27FC236}">
                    <a16:creationId xmlns:a16="http://schemas.microsoft.com/office/drawing/2014/main" id="{E2EDC9BB-13C1-4DB5-B35A-E95203F32A4F}"/>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7BE13BBC-8DDD-4E45-9766-E17A3E49883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76980"/>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B7BAA53A-3018-47C8-A443-26EAD3821A8A}"/>
              </a:ext>
            </a:extLst>
          </p:cNvPr>
          <p:cNvSpPr>
            <a:spLocks noGrp="1"/>
          </p:cNvSpPr>
          <p:nvPr>
            <p:ph type="body" sz="quarter" idx="23"/>
          </p:nvPr>
        </p:nvSpPr>
        <p:spPr>
          <a:xfrm>
            <a:off x="835389" y="1524764"/>
            <a:ext cx="4447176"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9">
            <a:extLst>
              <a:ext uri="{FF2B5EF4-FFF2-40B4-BE49-F238E27FC236}">
                <a16:creationId xmlns:a16="http://schemas.microsoft.com/office/drawing/2014/main" id="{DEE60AF0-421C-4DD4-B32D-4C0BAC2EEDE0}"/>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1" name="Picture 30">
            <a:extLst>
              <a:ext uri="{FF2B5EF4-FFF2-40B4-BE49-F238E27FC236}">
                <a16:creationId xmlns:a16="http://schemas.microsoft.com/office/drawing/2014/main" id="{80C72869-0A8E-4C8C-8763-3E0676EE21B3}"/>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51" name="Slide Number Placeholder 2">
            <a:extLst>
              <a:ext uri="{FF2B5EF4-FFF2-40B4-BE49-F238E27FC236}">
                <a16:creationId xmlns:a16="http://schemas.microsoft.com/office/drawing/2014/main" id="{AD18678F-E4EF-472E-B6FE-014E8B17F021}"/>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230599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s - WHITE BG">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7E2516B-570C-423A-A16E-524C137CEB93}"/>
              </a:ext>
            </a:extLst>
          </p:cNvPr>
          <p:cNvGrpSpPr/>
          <p:nvPr/>
        </p:nvGrpSpPr>
        <p:grpSpPr>
          <a:xfrm>
            <a:off x="8636369" y="1143773"/>
            <a:ext cx="3238913" cy="5150855"/>
            <a:chOff x="1140417" y="1143773"/>
            <a:chExt cx="3238913" cy="5150855"/>
          </a:xfrm>
        </p:grpSpPr>
        <p:grpSp>
          <p:nvGrpSpPr>
            <p:cNvPr id="36" name="Group 35">
              <a:extLst>
                <a:ext uri="{FF2B5EF4-FFF2-40B4-BE49-F238E27FC236}">
                  <a16:creationId xmlns:a16="http://schemas.microsoft.com/office/drawing/2014/main" id="{2DF38E64-DEB8-4783-94A9-546177250AA3}"/>
                </a:ext>
              </a:extLst>
            </p:cNvPr>
            <p:cNvGrpSpPr/>
            <p:nvPr userDrawn="1"/>
          </p:nvGrpSpPr>
          <p:grpSpPr>
            <a:xfrm>
              <a:off x="1140417" y="3759940"/>
              <a:ext cx="3238913" cy="2534688"/>
              <a:chOff x="1140417" y="1143773"/>
              <a:chExt cx="3238913" cy="2534688"/>
            </a:xfrm>
          </p:grpSpPr>
          <p:sp>
            <p:nvSpPr>
              <p:cNvPr id="40" name="Rectangle 39">
                <a:extLst>
                  <a:ext uri="{FF2B5EF4-FFF2-40B4-BE49-F238E27FC236}">
                    <a16:creationId xmlns:a16="http://schemas.microsoft.com/office/drawing/2014/main" id="{AAB9E843-DF13-4E06-9B4B-AA38F5AE009C}"/>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E2EDA83-1D79-4F87-9722-ACF9A6D58C9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F496DF2-EE48-4173-9C1D-F75C3ED14076}"/>
                </a:ext>
              </a:extLst>
            </p:cNvPr>
            <p:cNvGrpSpPr/>
            <p:nvPr userDrawn="1"/>
          </p:nvGrpSpPr>
          <p:grpSpPr>
            <a:xfrm>
              <a:off x="1140417" y="1143773"/>
              <a:ext cx="3238913" cy="2534688"/>
              <a:chOff x="1140417" y="1143773"/>
              <a:chExt cx="3238913" cy="2534688"/>
            </a:xfrm>
          </p:grpSpPr>
          <p:sp>
            <p:nvSpPr>
              <p:cNvPr id="38" name="Rectangle 37">
                <a:extLst>
                  <a:ext uri="{FF2B5EF4-FFF2-40B4-BE49-F238E27FC236}">
                    <a16:creationId xmlns:a16="http://schemas.microsoft.com/office/drawing/2014/main" id="{B3F794BA-92DB-4085-8AD7-A1E67E26DA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B40D9CE-0922-4AB0-A260-639364F2D9AC}"/>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D39E2247-CE76-4267-9E2A-0D455521CA12}"/>
              </a:ext>
            </a:extLst>
          </p:cNvPr>
          <p:cNvGrpSpPr/>
          <p:nvPr/>
        </p:nvGrpSpPr>
        <p:grpSpPr>
          <a:xfrm>
            <a:off x="5278807" y="1143773"/>
            <a:ext cx="3238913" cy="5150855"/>
            <a:chOff x="1140417" y="1143773"/>
            <a:chExt cx="3238913" cy="5150855"/>
          </a:xfrm>
        </p:grpSpPr>
        <p:grpSp>
          <p:nvGrpSpPr>
            <p:cNvPr id="43" name="Group 42">
              <a:extLst>
                <a:ext uri="{FF2B5EF4-FFF2-40B4-BE49-F238E27FC236}">
                  <a16:creationId xmlns:a16="http://schemas.microsoft.com/office/drawing/2014/main" id="{03DCB00D-CBAF-4D42-B4B3-BC46DAC55D1E}"/>
                </a:ext>
              </a:extLst>
            </p:cNvPr>
            <p:cNvGrpSpPr/>
            <p:nvPr userDrawn="1"/>
          </p:nvGrpSpPr>
          <p:grpSpPr>
            <a:xfrm>
              <a:off x="1140417" y="3759940"/>
              <a:ext cx="3238913" cy="2534688"/>
              <a:chOff x="1140417" y="1143773"/>
              <a:chExt cx="3238913" cy="2534688"/>
            </a:xfrm>
          </p:grpSpPr>
          <p:sp>
            <p:nvSpPr>
              <p:cNvPr id="47" name="Rectangle 46">
                <a:extLst>
                  <a:ext uri="{FF2B5EF4-FFF2-40B4-BE49-F238E27FC236}">
                    <a16:creationId xmlns:a16="http://schemas.microsoft.com/office/drawing/2014/main" id="{89D5FC3D-2881-4379-A32D-50C8662AF04B}"/>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2F9FEA84-01FA-4FE9-BF53-C66EB6C35199}"/>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556F50F-D22B-4238-BAAB-23FE84F1C27E}"/>
                </a:ext>
              </a:extLst>
            </p:cNvPr>
            <p:cNvGrpSpPr/>
            <p:nvPr userDrawn="1"/>
          </p:nvGrpSpPr>
          <p:grpSpPr>
            <a:xfrm>
              <a:off x="1140417" y="1143773"/>
              <a:ext cx="3238913" cy="2534688"/>
              <a:chOff x="1140417" y="1143773"/>
              <a:chExt cx="3238913" cy="2534688"/>
            </a:xfrm>
          </p:grpSpPr>
          <p:sp>
            <p:nvSpPr>
              <p:cNvPr id="45" name="Rectangle 44">
                <a:extLst>
                  <a:ext uri="{FF2B5EF4-FFF2-40B4-BE49-F238E27FC236}">
                    <a16:creationId xmlns:a16="http://schemas.microsoft.com/office/drawing/2014/main" id="{801E6D89-4EDB-40E9-B87B-33A492681F6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D25CB91-60A8-4B5A-AEC7-D6480B0E247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48980"/>
          </a:xfrm>
        </p:spPr>
        <p:txBody>
          <a:bodyPr>
            <a:noAutofit/>
          </a:bodyPr>
          <a:lstStyle>
            <a:lvl1pPr>
              <a:defRPr>
                <a:solidFill>
                  <a:schemeClr val="accent1"/>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FAB71782-1616-4C0E-9E81-B9A0A46045B4}"/>
              </a:ext>
            </a:extLst>
          </p:cNvPr>
          <p:cNvSpPr>
            <a:spLocks noGrp="1"/>
          </p:cNvSpPr>
          <p:nvPr>
            <p:ph type="body" sz="quarter" idx="23"/>
          </p:nvPr>
        </p:nvSpPr>
        <p:spPr>
          <a:xfrm>
            <a:off x="835389" y="1524764"/>
            <a:ext cx="4447176"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9">
            <a:extLst>
              <a:ext uri="{FF2B5EF4-FFF2-40B4-BE49-F238E27FC236}">
                <a16:creationId xmlns:a16="http://schemas.microsoft.com/office/drawing/2014/main" id="{F3F2FA55-2277-4FF0-8685-2DDAE0EA601D}"/>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49" name="Slide Number Placeholder 2">
            <a:extLst>
              <a:ext uri="{FF2B5EF4-FFF2-40B4-BE49-F238E27FC236}">
                <a16:creationId xmlns:a16="http://schemas.microsoft.com/office/drawing/2014/main" id="{A2695423-30B6-403F-A776-A92A111B9DED}"/>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4546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s - 6">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6220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s - 6 with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lvl1pPr>
              <a:defRPr>
                <a:solidFill>
                  <a:schemeClr val="bg2"/>
                </a:solidFill>
              </a:defRPr>
            </a:lvl1pPr>
          </a:lstStyle>
          <a:p>
            <a:fld id="{71D586D2-677B-458F-B417-DB589973A882}" type="slidenum">
              <a:rPr lang="en-US" smtClean="0"/>
              <a:pPr/>
              <a:t>‹#›</a:t>
            </a:fld>
            <a:endParaRPr lang="en-US" dirty="0"/>
          </a:p>
        </p:txBody>
      </p:sp>
      <p:pic>
        <p:nvPicPr>
          <p:cNvPr id="39" name="Picture 38">
            <a:extLst>
              <a:ext uri="{FF2B5EF4-FFF2-40B4-BE49-F238E27FC236}">
                <a16:creationId xmlns:a16="http://schemas.microsoft.com/office/drawing/2014/main" id="{2CF82CCE-A6BE-44B9-839B-48CF775EAE9E}"/>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12220309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4"/>
            <a:ext cx="3294247" cy="4160837"/>
          </a:xfrm>
          <a:prstGeom prst="rect">
            <a:avLst/>
          </a:prstGeom>
        </p:spPr>
        <p:txBody>
          <a:bodyPr>
            <a:noAutofit/>
          </a:bodyPr>
          <a:lstStyle>
            <a:lvl1pPr marL="91440">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40" name="Text Placeholder 8">
            <a:extLst>
              <a:ext uri="{FF2B5EF4-FFF2-40B4-BE49-F238E27FC236}">
                <a16:creationId xmlns:a16="http://schemas.microsoft.com/office/drawing/2014/main" id="{AD8A160D-FA13-41BD-B704-44948B74FDF3}"/>
              </a:ext>
            </a:extLst>
          </p:cNvPr>
          <p:cNvSpPr>
            <a:spLocks noGrp="1"/>
          </p:cNvSpPr>
          <p:nvPr>
            <p:ph type="body" sz="quarter" idx="39" hasCustomPrompt="1"/>
          </p:nvPr>
        </p:nvSpPr>
        <p:spPr>
          <a:xfrm>
            <a:off x="838199" y="1828800"/>
            <a:ext cx="3294250" cy="529517"/>
          </a:xfrm>
          <a:prstGeom prst="rect">
            <a:avLst/>
          </a:prstGeom>
        </p:spPr>
        <p:txBody>
          <a:bodyPr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1" name="Text Placeholder 19">
            <a:extLst>
              <a:ext uri="{FF2B5EF4-FFF2-40B4-BE49-F238E27FC236}">
                <a16:creationId xmlns:a16="http://schemas.microsoft.com/office/drawing/2014/main" id="{B8DF6E7B-58D0-4517-9F42-E459C2996EA7}"/>
              </a:ext>
            </a:extLst>
          </p:cNvPr>
          <p:cNvSpPr>
            <a:spLocks noGrp="1"/>
          </p:cNvSpPr>
          <p:nvPr>
            <p:ph type="body" sz="quarter" idx="15" hasCustomPrompt="1"/>
          </p:nvPr>
        </p:nvSpPr>
        <p:spPr>
          <a:xfrm>
            <a:off x="835389" y="171976"/>
            <a:ext cx="3294247"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9" name="Straight Connector 18">
            <a:extLst>
              <a:ext uri="{FF2B5EF4-FFF2-40B4-BE49-F238E27FC236}">
                <a16:creationId xmlns:a16="http://schemas.microsoft.com/office/drawing/2014/main" id="{9B222192-CC29-4246-A0B4-82804A0891F1}"/>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124D769-1A71-45C0-976A-5ABB644EA3C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4" name="Slide Number Placeholder 2">
            <a:extLst>
              <a:ext uri="{FF2B5EF4-FFF2-40B4-BE49-F238E27FC236}">
                <a16:creationId xmlns:a16="http://schemas.microsoft.com/office/drawing/2014/main" id="{4D2E5299-80D5-4A16-A6A9-6E892C9AA9F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242241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 QUOT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5"/>
            <a:ext cx="3294247" cy="1979224"/>
          </a:xfrm>
          <a:prstGeom prst="rect">
            <a:avLst/>
          </a:prstGeom>
        </p:spPr>
        <p:txBody>
          <a:bodyPr>
            <a:noAutofit/>
          </a:bodyPr>
          <a:lstStyle>
            <a:lvl1pPr marL="0" indent="0">
              <a:buNone/>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pic>
        <p:nvPicPr>
          <p:cNvPr id="17" name="Picture 16">
            <a:extLst>
              <a:ext uri="{FF2B5EF4-FFF2-40B4-BE49-F238E27FC236}">
                <a16:creationId xmlns:a16="http://schemas.microsoft.com/office/drawing/2014/main" id="{B09F96E7-7509-4B71-AAE7-8135DEBD0D6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538614" flipH="1" flipV="1">
            <a:off x="448621" y="5024142"/>
            <a:ext cx="323700" cy="1069810"/>
          </a:xfrm>
          <a:prstGeom prst="rect">
            <a:avLst/>
          </a:prstGeom>
        </p:spPr>
      </p:pic>
      <p:sp>
        <p:nvSpPr>
          <p:cNvPr id="19" name="Text Placeholder 19">
            <a:extLst>
              <a:ext uri="{FF2B5EF4-FFF2-40B4-BE49-F238E27FC236}">
                <a16:creationId xmlns:a16="http://schemas.microsoft.com/office/drawing/2014/main" id="{E1D83A41-3656-4A50-8DA3-D1EF413D5989}"/>
              </a:ext>
            </a:extLst>
          </p:cNvPr>
          <p:cNvSpPr>
            <a:spLocks noGrp="1"/>
          </p:cNvSpPr>
          <p:nvPr>
            <p:ph type="body" sz="quarter" idx="15" hasCustomPrompt="1"/>
          </p:nvPr>
        </p:nvSpPr>
        <p:spPr>
          <a:xfrm>
            <a:off x="838198" y="6070199"/>
            <a:ext cx="3294247" cy="659902"/>
          </a:xfrm>
          <a:prstGeom prst="rect">
            <a:avLst/>
          </a:prstGeom>
        </p:spPr>
        <p:txBody>
          <a:bodyPr>
            <a:noAutofit/>
          </a:bodyPr>
          <a:lstStyle>
            <a:lvl1pPr marL="0" indent="0">
              <a:buNone/>
              <a:defRPr sz="1320" b="0"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 Name, Title at Company</a:t>
            </a:r>
          </a:p>
        </p:txBody>
      </p:sp>
      <p:sp>
        <p:nvSpPr>
          <p:cNvPr id="25" name="Text Placeholder 21">
            <a:extLst>
              <a:ext uri="{FF2B5EF4-FFF2-40B4-BE49-F238E27FC236}">
                <a16:creationId xmlns:a16="http://schemas.microsoft.com/office/drawing/2014/main" id="{DFA58967-F75D-42C5-B7FC-7FD66C48DBE8}"/>
              </a:ext>
            </a:extLst>
          </p:cNvPr>
          <p:cNvSpPr>
            <a:spLocks noGrp="1"/>
          </p:cNvSpPr>
          <p:nvPr>
            <p:ph type="body" sz="quarter" idx="42" hasCustomPrompt="1"/>
          </p:nvPr>
        </p:nvSpPr>
        <p:spPr>
          <a:xfrm>
            <a:off x="838198" y="1857644"/>
            <a:ext cx="3294247" cy="52423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8" name="Text Placeholder 11">
            <a:extLst>
              <a:ext uri="{FF2B5EF4-FFF2-40B4-BE49-F238E27FC236}">
                <a16:creationId xmlns:a16="http://schemas.microsoft.com/office/drawing/2014/main" id="{9266E3B6-54DB-4BB4-BC90-219F0EEEE390}"/>
              </a:ext>
            </a:extLst>
          </p:cNvPr>
          <p:cNvSpPr>
            <a:spLocks noGrp="1"/>
          </p:cNvSpPr>
          <p:nvPr>
            <p:ph type="body" sz="quarter" idx="43" hasCustomPrompt="1"/>
          </p:nvPr>
        </p:nvSpPr>
        <p:spPr>
          <a:xfrm>
            <a:off x="839966" y="4636533"/>
            <a:ext cx="3318192" cy="1305767"/>
          </a:xfrm>
          <a:prstGeom prst="rect">
            <a:avLst/>
          </a:prstGeom>
        </p:spPr>
        <p:txBody>
          <a:bodyPr anchor="b">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a:t>
            </a:r>
          </a:p>
        </p:txBody>
      </p:sp>
      <p:sp>
        <p:nvSpPr>
          <p:cNvPr id="21" name="Text Placeholder 19">
            <a:extLst>
              <a:ext uri="{FF2B5EF4-FFF2-40B4-BE49-F238E27FC236}">
                <a16:creationId xmlns:a16="http://schemas.microsoft.com/office/drawing/2014/main" id="{FA1F8F23-DE42-4657-8CA1-E2D7F9C91898}"/>
              </a:ext>
            </a:extLst>
          </p:cNvPr>
          <p:cNvSpPr>
            <a:spLocks noGrp="1"/>
          </p:cNvSpPr>
          <p:nvPr>
            <p:ph type="body" sz="quarter" idx="44" hasCustomPrompt="1"/>
          </p:nvPr>
        </p:nvSpPr>
        <p:spPr>
          <a:xfrm>
            <a:off x="835389" y="171976"/>
            <a:ext cx="331819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24" name="Straight Connector 23">
            <a:extLst>
              <a:ext uri="{FF2B5EF4-FFF2-40B4-BE49-F238E27FC236}">
                <a16:creationId xmlns:a16="http://schemas.microsoft.com/office/drawing/2014/main" id="{04972511-FCFF-411E-B360-ECCB24FB2F3A}"/>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782F182-221C-486F-A17F-CC429C3AF37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7" name="Slide Number Placeholder 2">
            <a:extLst>
              <a:ext uri="{FF2B5EF4-FFF2-40B4-BE49-F238E27FC236}">
                <a16:creationId xmlns:a16="http://schemas.microsoft.com/office/drawing/2014/main" id="{4DFABEBE-8E1F-4ED5-AE55-BB0576F33FE3}"/>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209832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4A96F-DEC4-4646-9A78-C9E40E197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71171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6" name="Picture 15">
            <a:extLst>
              <a:ext uri="{FF2B5EF4-FFF2-40B4-BE49-F238E27FC236}">
                <a16:creationId xmlns:a16="http://schemas.microsoft.com/office/drawing/2014/main" id="{CDBC0360-3DEE-418F-B73E-BA2F1A93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553" y="0"/>
            <a:ext cx="4132447" cy="6858000"/>
          </a:xfrm>
          <a:prstGeom prst="rect">
            <a:avLst/>
          </a:prstGeom>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34705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PICTURE A">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2CC4-28AE-4695-AEB9-4AB79393B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463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1301"/>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091927DF-3A93-43C6-A94B-90F6622516B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23C9A20-74CD-47F0-B1D4-3E301F4EC1A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descr="001">
            <a:extLst>
              <a:ext uri="{FF2B5EF4-FFF2-40B4-BE49-F238E27FC236}">
                <a16:creationId xmlns:a16="http://schemas.microsoft.com/office/drawing/2014/main" id="{07A49C65-E387-456F-9F3E-B862B2B18460}"/>
              </a:ext>
            </a:extLst>
          </p:cNvPr>
          <p:cNvPicPr>
            <a:picLocks noChangeAspect="1"/>
          </p:cNvPicPr>
          <p:nvPr/>
        </p:nvPicPr>
        <p:blipFill>
          <a:blip r:embed="rId4"/>
          <a:stretch>
            <a:fillRect/>
          </a:stretch>
        </p:blipFill>
        <p:spPr>
          <a:xfrm>
            <a:off x="199155" y="2415136"/>
            <a:ext cx="604704" cy="279044"/>
          </a:xfrm>
          <a:prstGeom prst="rect">
            <a:avLst/>
          </a:prstGeom>
          <a:noFill/>
          <a:ln w="9525">
            <a:noFill/>
          </a:ln>
        </p:spPr>
      </p:pic>
    </p:spTree>
    <p:extLst>
      <p:ext uri="{BB962C8B-B14F-4D97-AF65-F5344CB8AC3E}">
        <p14:creationId xmlns:p14="http://schemas.microsoft.com/office/powerpoint/2010/main" val="4229847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2 -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B1078B-27FE-4AD2-A1AD-DF4DEFF56D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0B7AFEC4-AE7C-424D-AB58-6E91707892E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80466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B6055D-A74D-44E2-9D48-ED62F8DE1C1A}"/>
              </a:ext>
            </a:extLst>
          </p:cNvPr>
          <p:cNvPicPr>
            <a:picLocks noChangeAspect="1"/>
          </p:cNvPicPr>
          <p:nvPr/>
        </p:nvPicPr>
        <p:blipFill rotWithShape="1">
          <a:blip r:embed="rId2"/>
          <a:srcRect l="32165"/>
          <a:stretch/>
        </p:blipFill>
        <p:spPr>
          <a:xfrm>
            <a:off x="8056743" y="0"/>
            <a:ext cx="413525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928806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 LEF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84215-21C3-4DBF-86F2-A15940820191}"/>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105113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8068E3-61C9-4BD5-956C-33D1E0824041}"/>
              </a:ext>
            </a:extLst>
          </p:cNvPr>
          <p:cNvPicPr>
            <a:picLocks noChangeAspect="1"/>
          </p:cNvPicPr>
          <p:nvPr/>
        </p:nvPicPr>
        <p:blipFill rotWithShape="1">
          <a:blip r:embed="rId2"/>
          <a:srcRect l="14610" r="17510"/>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467862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 LEFT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B9E2A6-C314-43AA-BED7-AF710E8E149E}"/>
              </a:ext>
            </a:extLst>
          </p:cNvPr>
          <p:cNvPicPr>
            <a:picLocks noChangeAspect="1"/>
          </p:cNvPicPr>
          <p:nvPr/>
        </p:nvPicPr>
        <p:blipFill rotWithShape="1">
          <a:blip r:embed="rId2"/>
          <a:srcRect l="19869" r="12342"/>
          <a:stretch/>
        </p:blipFill>
        <p:spPr>
          <a:xfrm flipH="1">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154431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icture with Caption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7F7006-AB91-4425-90DB-7D78CD968244}"/>
              </a:ext>
            </a:extLst>
          </p:cNvPr>
          <p:cNvPicPr>
            <a:picLocks noChangeAspect="1"/>
          </p:cNvPicPr>
          <p:nvPr/>
        </p:nvPicPr>
        <p:blipFill rotWithShape="1">
          <a:blip r:embed="rId2"/>
          <a:srcRect l="25061" r="7059"/>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825649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 LEFT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19705-13CE-4C6B-801D-A665862A0F2C}"/>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80498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ED321F-F8A0-4312-A88F-B4BA94861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2" name="Title 1">
            <a:extLst>
              <a:ext uri="{FF2B5EF4-FFF2-40B4-BE49-F238E27FC236}">
                <a16:creationId xmlns:a16="http://schemas.microsoft.com/office/drawing/2014/main" id="{E822EED8-EEBF-454E-9B9A-C3E8EB8EE3D1}"/>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sp>
        <p:nvSpPr>
          <p:cNvPr id="8" name="Slide Number Placeholder 7">
            <a:extLst>
              <a:ext uri="{FF2B5EF4-FFF2-40B4-BE49-F238E27FC236}">
                <a16:creationId xmlns:a16="http://schemas.microsoft.com/office/drawing/2014/main" id="{16DB2346-354E-4E45-8047-16D39D8B1458}"/>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9" name="Picture 8" descr="001">
            <a:extLst>
              <a:ext uri="{FF2B5EF4-FFF2-40B4-BE49-F238E27FC236}">
                <a16:creationId xmlns:a16="http://schemas.microsoft.com/office/drawing/2014/main" id="{EF482E8C-E9FA-4B77-B149-9FFB24BE1355}"/>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838199" y="1997657"/>
            <a:ext cx="5181602"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172199" y="1997657"/>
            <a:ext cx="5510606"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0" name="Text Placeholder 19">
            <a:extLst>
              <a:ext uri="{FF2B5EF4-FFF2-40B4-BE49-F238E27FC236}">
                <a16:creationId xmlns:a16="http://schemas.microsoft.com/office/drawing/2014/main" id="{46AA62CD-C786-412D-8E10-5413DDF8269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345916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1" name="Slide Number Placeholder 10">
            <a:extLst>
              <a:ext uri="{FF2B5EF4-FFF2-40B4-BE49-F238E27FC236}">
                <a16:creationId xmlns:a16="http://schemas.microsoft.com/office/drawing/2014/main" id="{B059958B-9722-4638-9D15-A9A765D16A4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pic>
        <p:nvPicPr>
          <p:cNvPr id="15" name="Picture 14">
            <a:extLst>
              <a:ext uri="{FF2B5EF4-FFF2-40B4-BE49-F238E27FC236}">
                <a16:creationId xmlns:a16="http://schemas.microsoft.com/office/drawing/2014/main" id="{E923E7F8-6FCF-4A3E-B68F-08721D174C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08263" y="2479969"/>
            <a:ext cx="941605" cy="278813"/>
          </a:xfrm>
          <a:prstGeom prst="rect">
            <a:avLst/>
          </a:prstGeom>
        </p:spPr>
      </p:pic>
      <p:pic>
        <p:nvPicPr>
          <p:cNvPr id="16" name="Picture 15">
            <a:extLst>
              <a:ext uri="{FF2B5EF4-FFF2-40B4-BE49-F238E27FC236}">
                <a16:creationId xmlns:a16="http://schemas.microsoft.com/office/drawing/2014/main" id="{3CF63D28-DE69-4AB1-84CC-121CF84A8D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6270354" y="2479969"/>
            <a:ext cx="941605" cy="278813"/>
          </a:xfrm>
          <a:prstGeom prst="rect">
            <a:avLst/>
          </a:prstGeom>
        </p:spPr>
      </p:pic>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714625"/>
            <a:ext cx="5181602"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714625"/>
            <a:ext cx="5510606"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406547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1470CF-C2D6-44B4-A2A2-9B4A973CF8E3}"/>
              </a:ext>
            </a:extLst>
          </p:cNvPr>
          <p:cNvSpPr/>
          <p:nvPr/>
        </p:nvSpPr>
        <p:spPr>
          <a:xfrm>
            <a:off x="6095998" y="0"/>
            <a:ext cx="6096001"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8A4CA8-1B63-4E1D-81C3-CAAEB54CA3EB}"/>
              </a:ext>
            </a:extLst>
          </p:cNvPr>
          <p:cNvSpPr>
            <a:spLocks noGrp="1"/>
          </p:cNvSpPr>
          <p:nvPr>
            <p:ph idx="1"/>
          </p:nvPr>
        </p:nvSpPr>
        <p:spPr>
          <a:xfrm>
            <a:off x="6291458" y="577543"/>
            <a:ext cx="5372894" cy="5778807"/>
          </a:xfrm>
          <a:prstGeom prst="rect">
            <a:avLst/>
          </a:prstGeom>
        </p:spPr>
        <p:txBody>
          <a:bodyPr>
            <a:noAutofit/>
          </a:bodyPr>
          <a:lstStyle>
            <a:lvl1pPr>
              <a:defRPr sz="2200">
                <a:solidFill>
                  <a:schemeClr val="accent5"/>
                </a:solidFill>
              </a:defRPr>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a:t>Click to edit Master text styles</a:t>
            </a:r>
          </a:p>
        </p:txBody>
      </p:sp>
      <p:sp>
        <p:nvSpPr>
          <p:cNvPr id="9" name="Title 8">
            <a:extLst>
              <a:ext uri="{FF2B5EF4-FFF2-40B4-BE49-F238E27FC236}">
                <a16:creationId xmlns:a16="http://schemas.microsoft.com/office/drawing/2014/main" id="{D94FCE38-F2E3-4688-97C2-AD7A567DC6AD}"/>
              </a:ext>
            </a:extLst>
          </p:cNvPr>
          <p:cNvSpPr>
            <a:spLocks noGrp="1"/>
          </p:cNvSpPr>
          <p:nvPr>
            <p:ph type="title"/>
          </p:nvPr>
        </p:nvSpPr>
        <p:spPr>
          <a:xfrm>
            <a:off x="838200" y="594795"/>
            <a:ext cx="5075236" cy="1462605"/>
          </a:xfrm>
        </p:spPr>
        <p:txBody>
          <a:bodyPr>
            <a:noAutofit/>
          </a:bodyPr>
          <a:lstStyle/>
          <a:p>
            <a:r>
              <a:rPr lang="en-US"/>
              <a:t>Click to edit Master title style</a:t>
            </a:r>
            <a:endParaRPr lang="en-US" dirty="0"/>
          </a:p>
        </p:txBody>
      </p:sp>
      <p:pic>
        <p:nvPicPr>
          <p:cNvPr id="10" name="Picture 9" descr="001">
            <a:extLst>
              <a:ext uri="{FF2B5EF4-FFF2-40B4-BE49-F238E27FC236}">
                <a16:creationId xmlns:a16="http://schemas.microsoft.com/office/drawing/2014/main" id="{C5475053-3AA5-4CC1-8A0E-767A28ED3EDF}"/>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1" name="Text Placeholder 3">
            <a:extLst>
              <a:ext uri="{FF2B5EF4-FFF2-40B4-BE49-F238E27FC236}">
                <a16:creationId xmlns:a16="http://schemas.microsoft.com/office/drawing/2014/main" id="{63C16780-55A6-463B-BF58-34C7B81ADB2E}"/>
              </a:ext>
            </a:extLst>
          </p:cNvPr>
          <p:cNvSpPr>
            <a:spLocks noGrp="1"/>
          </p:cNvSpPr>
          <p:nvPr>
            <p:ph type="body" sz="quarter" idx="14"/>
          </p:nvPr>
        </p:nvSpPr>
        <p:spPr>
          <a:xfrm>
            <a:off x="835389" y="2144110"/>
            <a:ext cx="5075236" cy="4212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61B37CEE-E045-4A6B-8C9B-0AAEA34395ED}"/>
              </a:ext>
            </a:extLst>
          </p:cNvPr>
          <p:cNvSpPr>
            <a:spLocks noGrp="1"/>
          </p:cNvSpPr>
          <p:nvPr>
            <p:ph type="body" sz="quarter" idx="15" hasCustomPrompt="1"/>
          </p:nvPr>
        </p:nvSpPr>
        <p:spPr>
          <a:xfrm>
            <a:off x="835389" y="171976"/>
            <a:ext cx="5075236"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5" name="Straight Connector 14">
            <a:extLst>
              <a:ext uri="{FF2B5EF4-FFF2-40B4-BE49-F238E27FC236}">
                <a16:creationId xmlns:a16="http://schemas.microsoft.com/office/drawing/2014/main" id="{404ED90D-90E8-4480-BF06-00962FB98CF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BEC1FED-CE57-43DF-AD4D-548FF4F2535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9" name="Slide Number Placeholder 2">
            <a:extLst>
              <a:ext uri="{FF2B5EF4-FFF2-40B4-BE49-F238E27FC236}">
                <a16:creationId xmlns:a16="http://schemas.microsoft.com/office/drawing/2014/main" id="{67C09AA3-817B-455D-8D60-A8160FC6C78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89480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PICTURE B">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6A38-1A30-40F2-98DC-0B86C93C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4866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7104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0916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83370D17-8385-4492-BE86-B24CFA4B59C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62549F85-0335-4478-8A3C-FF2D7F188F3D}"/>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7109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sp>
        <p:nvSpPr>
          <p:cNvPr id="5" name="Rectangle 4">
            <a:extLst>
              <a:ext uri="{FF2B5EF4-FFF2-40B4-BE49-F238E27FC236}">
                <a16:creationId xmlns:a16="http://schemas.microsoft.com/office/drawing/2014/main" id="{F6A6BED8-738F-4FFA-988B-F7A034C0FA9C}"/>
              </a:ext>
            </a:extLst>
          </p:cNvPr>
          <p:cNvSpPr/>
          <p:nvPr/>
        </p:nvSpPr>
        <p:spPr>
          <a:xfrm>
            <a:off x="464821" y="5692995"/>
            <a:ext cx="6105312" cy="707886"/>
          </a:xfrm>
          <a:prstGeom prst="rect">
            <a:avLst/>
          </a:prstGeom>
        </p:spPr>
        <p:txBody>
          <a:bodyPr wrap="square">
            <a:spAutoFit/>
          </a:bodyPr>
          <a:lstStyle/>
          <a:p>
            <a:r>
              <a:rPr lang="en-IN" sz="1000" dirty="0" err="1">
                <a:solidFill>
                  <a:srgbClr val="00558C"/>
                </a:solidFill>
                <a:latin typeface="Arial" panose="020B0604020202020204" pitchFamily="34" charset="0"/>
                <a:cs typeface="Arial" panose="020B0604020202020204" pitchFamily="34" charset="0"/>
              </a:rPr>
              <a:t>kofax.com</a:t>
            </a:r>
            <a:endParaRPr lang="en-IN" sz="1000" dirty="0">
              <a:solidFill>
                <a:srgbClr val="00558C"/>
              </a:solidFill>
              <a:latin typeface="Arial" panose="020B0604020202020204" pitchFamily="34" charset="0"/>
              <a:cs typeface="Arial" panose="020B0604020202020204" pitchFamily="34" charset="0"/>
            </a:endParaRPr>
          </a:p>
          <a:p>
            <a:endParaRPr lang="en-IN" sz="1000" dirty="0">
              <a:solidFill>
                <a:srgbClr val="00558C"/>
              </a:solidFill>
              <a:latin typeface="Arial" panose="020B0604020202020204" pitchFamily="34" charset="0"/>
              <a:cs typeface="Arial" panose="020B0604020202020204" pitchFamily="34" charset="0"/>
            </a:endParaRPr>
          </a:p>
          <a:p>
            <a:r>
              <a:rPr lang="en-IN" sz="1000" dirty="0">
                <a:solidFill>
                  <a:schemeClr val="accent5"/>
                </a:solidFill>
                <a:latin typeface="Arial" panose="020B0604020202020204" pitchFamily="34" charset="0"/>
                <a:cs typeface="Arial" panose="020B0604020202020204" pitchFamily="34" charset="0"/>
              </a:rPr>
              <a:t>© 2020 Kofax. Kofax and the Kofax logo are trademarks of Kofax, registered in the United States and/or other countries. All other trademarks are the property of their respective owners.</a:t>
            </a:r>
          </a:p>
        </p:txBody>
      </p:sp>
      <p:pic>
        <p:nvPicPr>
          <p:cNvPr id="6" name="Picture 5">
            <a:extLst>
              <a:ext uri="{FF2B5EF4-FFF2-40B4-BE49-F238E27FC236}">
                <a16:creationId xmlns:a16="http://schemas.microsoft.com/office/drawing/2014/main" id="{48091680-7B5E-4E7A-BF6F-D2B5A0619D2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Tree>
    <p:extLst>
      <p:ext uri="{BB962C8B-B14F-4D97-AF65-F5344CB8AC3E}">
        <p14:creationId xmlns:p14="http://schemas.microsoft.com/office/powerpoint/2010/main" val="967083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5D1D6D76-BDEA-4FFC-8303-45EDA561C8CF}"/>
              </a:ext>
            </a:extLst>
          </p:cNvPr>
          <p:cNvSpPr>
            <a:spLocks noGrp="1"/>
          </p:cNvSpPr>
          <p:nvPr>
            <p:ph type="subTitle" idx="1" hasCustomPrompt="1"/>
          </p:nvPr>
        </p:nvSpPr>
        <p:spPr>
          <a:xfrm>
            <a:off x="999267" y="5283439"/>
            <a:ext cx="5985328" cy="313932"/>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sp>
        <p:nvSpPr>
          <p:cNvPr id="19" name="Text Placeholder 19">
            <a:extLst>
              <a:ext uri="{FF2B5EF4-FFF2-40B4-BE49-F238E27FC236}">
                <a16:creationId xmlns:a16="http://schemas.microsoft.com/office/drawing/2014/main" id="{72B7AA49-A25E-486D-8D5A-B29D6CCA4706}"/>
              </a:ext>
            </a:extLst>
          </p:cNvPr>
          <p:cNvSpPr>
            <a:spLocks noGrp="1"/>
          </p:cNvSpPr>
          <p:nvPr>
            <p:ph type="body" sz="quarter" idx="13" hasCustomPrompt="1"/>
          </p:nvPr>
        </p:nvSpPr>
        <p:spPr>
          <a:xfrm>
            <a:off x="999267" y="5615338"/>
            <a:ext cx="5985328" cy="31432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Date</a:t>
            </a:r>
          </a:p>
        </p:txBody>
      </p:sp>
      <p:sp>
        <p:nvSpPr>
          <p:cNvPr id="21" name="Title 6">
            <a:extLst>
              <a:ext uri="{FF2B5EF4-FFF2-40B4-BE49-F238E27FC236}">
                <a16:creationId xmlns:a16="http://schemas.microsoft.com/office/drawing/2014/main" id="{7F802702-9C49-49F8-B057-FD70700089A1}"/>
              </a:ext>
            </a:extLst>
          </p:cNvPr>
          <p:cNvSpPr>
            <a:spLocks noGrp="1"/>
          </p:cNvSpPr>
          <p:nvPr>
            <p:ph type="title" hasCustomPrompt="1"/>
          </p:nvPr>
        </p:nvSpPr>
        <p:spPr>
          <a:xfrm>
            <a:off x="999267" y="1260630"/>
            <a:ext cx="10193467" cy="1681987"/>
          </a:xfrm>
          <a:prstGeom prst="rect">
            <a:avLst/>
          </a:prstGeom>
        </p:spPr>
        <p:txBody>
          <a:bodyPr anchor="b">
            <a:normAutofit/>
          </a:bodyPr>
          <a:lstStyle>
            <a:lvl1pPr>
              <a:defRPr sz="3600">
                <a:solidFill>
                  <a:srgbClr val="025389"/>
                </a:solidFill>
              </a:defRPr>
            </a:lvl1pPr>
          </a:lstStyle>
          <a:p>
            <a:r>
              <a:rPr lang="en-US" dirty="0"/>
              <a:t>Presentation Title</a:t>
            </a:r>
          </a:p>
        </p:txBody>
      </p:sp>
    </p:spTree>
    <p:extLst>
      <p:ext uri="{BB962C8B-B14F-4D97-AF65-F5344CB8AC3E}">
        <p14:creationId xmlns:p14="http://schemas.microsoft.com/office/powerpoint/2010/main" val="21419982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2"/>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6663135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Content Placeholder 3"/>
          <p:cNvSpPr>
            <a:spLocks noGrp="1"/>
          </p:cNvSpPr>
          <p:nvPr>
            <p:ph sz="half" idx="2" hasCustomPrompt="1"/>
          </p:nvPr>
        </p:nvSpPr>
        <p:spPr>
          <a:xfrm>
            <a:off x="645726" y="985587"/>
            <a:ext cx="10900549" cy="5094702"/>
          </a:xfrm>
          <a:ln>
            <a:noFill/>
          </a:ln>
        </p:spPr>
        <p:txBody>
          <a:bodyPr tIns="182880">
            <a:normAutofit/>
          </a:bodyPr>
          <a:lstStyle>
            <a:lvl1pPr marL="230188" indent="-230188">
              <a:buFont typeface="Wingdings" panose="05000000000000000000" pitchFamily="2" charset="2"/>
              <a:buChar char="§"/>
              <a:defRPr sz="2000" b="0">
                <a:latin typeface="Arial" panose="020B0604020202020204" pitchFamily="34" charset="0"/>
                <a:ea typeface="Lato" panose="020F0502020204030203" pitchFamily="34" charset="0"/>
                <a:cs typeface="Arial" panose="020B0604020202020204" pitchFamily="34" charset="0"/>
              </a:defRPr>
            </a:lvl1pPr>
            <a:lvl2pPr marL="687388" indent="-230188">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2pPr>
            <a:lvl3pPr marL="1141413" indent="-227013">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3pPr>
          </a:lstStyle>
          <a:p>
            <a:pPr lvl="0"/>
            <a:r>
              <a:rPr lang="en-US" dirty="0"/>
              <a:t>First level</a:t>
            </a:r>
          </a:p>
          <a:p>
            <a:pPr lvl="1"/>
            <a:r>
              <a:rPr lang="en-US" dirty="0"/>
              <a:t>Second level</a:t>
            </a:r>
          </a:p>
          <a:p>
            <a:pPr lvl="2"/>
            <a:r>
              <a:rPr lang="en-US" dirty="0"/>
              <a:t>Third level</a:t>
            </a:r>
          </a:p>
        </p:txBody>
      </p:sp>
      <p:sp>
        <p:nvSpPr>
          <p:cNvPr id="11" name="Title 1"/>
          <p:cNvSpPr>
            <a:spLocks noGrp="1"/>
          </p:cNvSpPr>
          <p:nvPr>
            <p:ph type="title" hasCustomPrompt="1"/>
          </p:nvPr>
        </p:nvSpPr>
        <p:spPr>
          <a:xfrm>
            <a:off x="645726" y="134469"/>
            <a:ext cx="10900549" cy="851119"/>
          </a:xfrm>
        </p:spPr>
        <p:txBody>
          <a:bodyPr/>
          <a:lstStyle>
            <a:lvl1pPr>
              <a:lnSpc>
                <a:spcPct val="80000"/>
              </a:lnSpc>
              <a:defRPr baseline="0"/>
            </a:lvl1pPr>
          </a:lstStyle>
          <a:p>
            <a:r>
              <a:rPr lang="en-US" dirty="0"/>
              <a:t>Slide Title</a:t>
            </a:r>
          </a:p>
        </p:txBody>
      </p:sp>
    </p:spTree>
    <p:extLst>
      <p:ext uri="{BB962C8B-B14F-4D97-AF65-F5344CB8AC3E}">
        <p14:creationId xmlns:p14="http://schemas.microsoft.com/office/powerpoint/2010/main" val="41938684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10671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2" y="1529256"/>
            <a:ext cx="10624457" cy="44905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654051" y="1011260"/>
            <a:ext cx="10668000" cy="392112"/>
          </a:xfrm>
        </p:spPr>
        <p:txBody>
          <a:bodyPr>
            <a:noAutofit/>
          </a:bodyPr>
          <a:lstStyle>
            <a:lvl1pPr>
              <a:buFontTx/>
              <a:buNone/>
              <a:defRPr sz="2000">
                <a:solidFill>
                  <a:schemeClr val="accent2"/>
                </a:solidFill>
              </a:defRPr>
            </a:lvl1pPr>
            <a:lvl2pPr algn="l">
              <a:buNone/>
              <a:defRPr>
                <a:solidFill>
                  <a:schemeClr val="accent2"/>
                </a:solidFill>
              </a:defRPr>
            </a:lvl2pPr>
          </a:lstStyle>
          <a:p>
            <a:pPr lvl="0"/>
            <a:r>
              <a:rPr lang="en-US" dirty="0"/>
              <a:t>Click to edit Master text styles</a:t>
            </a:r>
          </a:p>
        </p:txBody>
      </p:sp>
      <p:sp>
        <p:nvSpPr>
          <p:cNvPr id="7" name="Title Placeholder 1"/>
          <p:cNvSpPr>
            <a:spLocks noGrp="1"/>
          </p:cNvSpPr>
          <p:nvPr>
            <p:ph type="title"/>
          </p:nvPr>
        </p:nvSpPr>
        <p:spPr>
          <a:xfrm>
            <a:off x="653142" y="227076"/>
            <a:ext cx="10624457" cy="771615"/>
          </a:xfrm>
          <a:prstGeom prst="rect">
            <a:avLst/>
          </a:prstGeom>
        </p:spPr>
        <p:txBody>
          <a:bodyPr rtlCol="0">
            <a:noAutofit/>
          </a:bodyPr>
          <a:lstStyle/>
          <a:p>
            <a:r>
              <a:rPr lang="en-US" dirty="0"/>
              <a:t>Click to edit Master title style</a:t>
            </a:r>
          </a:p>
        </p:txBody>
      </p:sp>
      <p:sp>
        <p:nvSpPr>
          <p:cNvPr id="6" name="Slide Number Placeholder 5"/>
          <p:cNvSpPr>
            <a:spLocks noGrp="1"/>
          </p:cNvSpPr>
          <p:nvPr>
            <p:ph type="sldNum" sz="quarter" idx="15"/>
          </p:nvPr>
        </p:nvSpPr>
        <p:spPr/>
        <p:txBody>
          <a:bodyPr/>
          <a:lstStyle>
            <a:lvl1pPr>
              <a:defRPr/>
            </a:lvl1pPr>
          </a:lstStyle>
          <a:p>
            <a:pPr>
              <a:defRPr/>
            </a:pPr>
            <a:fld id="{EB7695C0-2013-46C7-A98B-E4C64541860B}" type="slidenum">
              <a:rPr lang="en-US"/>
              <a:pPr>
                <a:defRPr/>
              </a:pPr>
              <a:t>‹#›</a:t>
            </a:fld>
            <a:endParaRPr lang="en-US" dirty="0"/>
          </a:p>
        </p:txBody>
      </p:sp>
    </p:spTree>
    <p:extLst>
      <p:ext uri="{BB962C8B-B14F-4D97-AF65-F5344CB8AC3E}">
        <p14:creationId xmlns:p14="http://schemas.microsoft.com/office/powerpoint/2010/main" val="3867373609"/>
      </p:ext>
    </p:extLst>
  </p:cSld>
  <p:clrMapOvr>
    <a:masterClrMapping/>
  </p:clrMapOvr>
  <p:transition>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750917"/>
          </a:xfrm>
        </p:spPr>
        <p:txBody>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151725ED-AB00-4B02-A764-80C23BBB66A4}"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CA9CF604-E5E1-44B4-A183-2975CF1A80CB}"/>
              </a:ext>
            </a:extLst>
          </p:cNvPr>
          <p:cNvSpPr>
            <a:spLocks noGrp="1"/>
          </p:cNvSpPr>
          <p:nvPr>
            <p:ph type="body" sz="quarter" idx="12"/>
          </p:nvPr>
        </p:nvSpPr>
        <p:spPr>
          <a:xfrm>
            <a:off x="838199" y="1494387"/>
            <a:ext cx="10826151"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4" name="Text Placeholder 13">
            <a:extLst>
              <a:ext uri="{FF2B5EF4-FFF2-40B4-BE49-F238E27FC236}">
                <a16:creationId xmlns:a16="http://schemas.microsoft.com/office/drawing/2014/main" id="{ED59BEA1-3863-4E67-9058-32A61A3D15CA}"/>
              </a:ext>
            </a:extLst>
          </p:cNvPr>
          <p:cNvSpPr>
            <a:spLocks noGrp="1"/>
          </p:cNvSpPr>
          <p:nvPr>
            <p:ph type="body" sz="quarter" idx="13" hasCustomPrompt="1"/>
          </p:nvPr>
        </p:nvSpPr>
        <p:spPr>
          <a:xfrm>
            <a:off x="838199" y="171976"/>
            <a:ext cx="10826152" cy="413766"/>
          </a:xfrm>
          <a:prstGeom prst="rect">
            <a:avLst/>
          </a:prstGeom>
        </p:spPr>
        <p:txBody>
          <a:bodyPr anchor="b"/>
          <a:lstStyle>
            <a:lvl1pPr marL="0" indent="0">
              <a:buNone/>
              <a:defRPr sz="1440" b="0" i="0" cap="all"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SECTION TITLE </a:t>
            </a:r>
          </a:p>
        </p:txBody>
      </p:sp>
    </p:spTree>
    <p:extLst>
      <p:ext uri="{BB962C8B-B14F-4D97-AF65-F5344CB8AC3E}">
        <p14:creationId xmlns:p14="http://schemas.microsoft.com/office/powerpoint/2010/main" val="42436527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0020671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412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07864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PICTURE C">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C48F1-FF29-4904-86EB-B21B78ED0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65143"/>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9186"/>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25646"/>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A95E8CCC-05F0-425A-A573-1C2646929EF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2205DB46-567F-4D4B-A3D9-1E9FADDCA11B}"/>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042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9791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58620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16480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6397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9265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3_Compar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1280159"/>
            <a:ext cx="53400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4" name="Shape 54"/>
          <p:cNvSpPr txBox="1">
            <a:spLocks noGrp="1"/>
          </p:cNvSpPr>
          <p:nvPr>
            <p:ph type="body" idx="2"/>
          </p:nvPr>
        </p:nvSpPr>
        <p:spPr>
          <a:xfrm>
            <a:off x="609600" y="1828800"/>
            <a:ext cx="53400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5" name="Shape 55"/>
          <p:cNvSpPr txBox="1">
            <a:spLocks noGrp="1"/>
          </p:cNvSpPr>
          <p:nvPr>
            <p:ph type="body" idx="3"/>
          </p:nvPr>
        </p:nvSpPr>
        <p:spPr>
          <a:xfrm>
            <a:off x="6217919" y="1280159"/>
            <a:ext cx="53644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body" idx="4"/>
          </p:nvPr>
        </p:nvSpPr>
        <p:spPr>
          <a:xfrm>
            <a:off x="6217919" y="1828800"/>
            <a:ext cx="53644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title"/>
          </p:nvPr>
        </p:nvSpPr>
        <p:spPr>
          <a:xfrm>
            <a:off x="609600" y="379476"/>
            <a:ext cx="10972800" cy="457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8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8" name="Shape 58"/>
          <p:cNvSpPr txBox="1">
            <a:spLocks noGrp="1"/>
          </p:cNvSpPr>
          <p:nvPr>
            <p:ph type="ftr" idx="11"/>
          </p:nvPr>
        </p:nvSpPr>
        <p:spPr>
          <a:xfrm>
            <a:off x="4038600" y="6492239"/>
            <a:ext cx="4114800" cy="183000"/>
          </a:xfrm>
          <a:prstGeom prst="rect">
            <a:avLst/>
          </a:prstGeom>
          <a:noFill/>
          <a:ln>
            <a:noFill/>
          </a:ln>
        </p:spPr>
        <p:txBody>
          <a:bodyPr lIns="91425" tIns="91425" rIns="91425" bIns="91425" anchor="ctr" anchorCtr="0"/>
          <a:lstStyle>
            <a:lvl1pPr marL="0" marR="0" lvl="0" indent="0" algn="ctr" rtl="0">
              <a:spcBef>
                <a:spcPts val="0"/>
              </a:spcBef>
              <a:buNone/>
              <a:defRPr sz="75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9" name="Shape 59"/>
          <p:cNvSpPr txBox="1">
            <a:spLocks noGrp="1"/>
          </p:cNvSpPr>
          <p:nvPr>
            <p:ph type="sldNum" idx="12"/>
          </p:nvPr>
        </p:nvSpPr>
        <p:spPr>
          <a:xfrm>
            <a:off x="10668000" y="6492239"/>
            <a:ext cx="914400" cy="183000"/>
          </a:xfrm>
          <a:prstGeom prst="rect">
            <a:avLst/>
          </a:prstGeom>
          <a:noFill/>
          <a:ln>
            <a:noFill/>
          </a:ln>
        </p:spPr>
        <p:txBody>
          <a:bodyPr lIns="91425" tIns="45700" rIns="91425" bIns="45700" anchor="ctr" anchorCtr="0">
            <a:noAutofit/>
          </a:bodyPr>
          <a:lstStyle/>
          <a:p>
            <a:fld id="{E8EB0FE3-2339-4C1B-9721-5277C09230E0}" type="slidenum">
              <a:rPr lang="en-US" smtClean="0"/>
              <a:t>‹#›</a:t>
            </a:fld>
            <a:endParaRPr lang="en-US" dirty="0"/>
          </a:p>
        </p:txBody>
      </p:sp>
    </p:spTree>
    <p:extLst>
      <p:ext uri="{BB962C8B-B14F-4D97-AF65-F5344CB8AC3E}">
        <p14:creationId xmlns:p14="http://schemas.microsoft.com/office/powerpoint/2010/main" val="28355412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346835"/>
            <a:ext cx="5340096" cy="365760"/>
          </a:xfrm>
        </p:spPr>
        <p:txBody>
          <a:bodyPr lIns="0" anchor="ctr">
            <a:noAutofit/>
          </a:bodyPr>
          <a:lstStyle>
            <a:lvl1pPr marL="0" indent="0">
              <a:buNone/>
              <a:defRPr sz="24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28800"/>
            <a:ext cx="5340096"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dirty="0" smtClean="0"/>
            </a:lvl1pPr>
            <a:lvl2pPr>
              <a:defRPr lang="en-US" sz="1600" dirty="0" smtClean="0"/>
            </a:lvl2pPr>
            <a:lvl3pPr>
              <a:defRPr lang="en-US" sz="1600" dirty="0" smtClean="0"/>
            </a:lvl3pPr>
            <a:lvl4pPr>
              <a:defRPr lang="en-US" sz="1200" dirty="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5" name="Text Placeholder 4"/>
          <p:cNvSpPr>
            <a:spLocks noGrp="1"/>
          </p:cNvSpPr>
          <p:nvPr>
            <p:ph type="body" sz="quarter" idx="3"/>
          </p:nvPr>
        </p:nvSpPr>
        <p:spPr>
          <a:xfrm>
            <a:off x="6217920" y="1346835"/>
            <a:ext cx="5364480" cy="365760"/>
          </a:xfrm>
        </p:spPr>
        <p:txBody>
          <a:bodyPr lIns="0" anchor="ctr">
            <a:noAutofit/>
          </a:bodyPr>
          <a:lstStyle>
            <a:lvl1pPr marL="0" indent="0">
              <a:buNone/>
              <a:defRPr sz="20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28800"/>
            <a:ext cx="5364480"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smtClean="0"/>
            </a:lvl1pPr>
            <a:lvl2pPr>
              <a:defRPr lang="en-US" sz="1600" smtClean="0"/>
            </a:lvl2pPr>
            <a:lvl3pPr>
              <a:defRPr lang="en-US" sz="1600" smtClean="0"/>
            </a:lvl3pPr>
            <a:lvl4pPr>
              <a:defRPr lang="en-US" sz="120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7" name="Title 6"/>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0" name="Slide Number Placeholder 9"/>
          <p:cNvSpPr>
            <a:spLocks noGrp="1"/>
          </p:cNvSpPr>
          <p:nvPr>
            <p:ph type="sldNum" sz="quarter" idx="11"/>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6113527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7620" y="6172200"/>
            <a:ext cx="12207240" cy="685800"/>
          </a:xfrm>
          <a:prstGeom prst="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a:xfrm>
            <a:off x="609600" y="309181"/>
            <a:ext cx="10972800" cy="457200"/>
          </a:xfrm>
        </p:spPr>
        <p:txBody>
          <a:bodyPr/>
          <a:lstStyle/>
          <a:p>
            <a:r>
              <a:rPr lang="en-US"/>
              <a:t>Click to edit Master title style</a:t>
            </a:r>
          </a:p>
        </p:txBody>
      </p:sp>
    </p:spTree>
    <p:extLst>
      <p:ext uri="{BB962C8B-B14F-4D97-AF65-F5344CB8AC3E}">
        <p14:creationId xmlns:p14="http://schemas.microsoft.com/office/powerpoint/2010/main" val="33341116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ICTURE 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5EE1-1447-4E84-A01A-6D285274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E226E28B-D828-424E-9A13-5F9382FC3822}"/>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0B8103B-B646-4F0A-8553-278F6494704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11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PICTURE 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870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9695"/>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205"/>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541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dirty="0"/>
              <a:t>Click to edit Master title</a:t>
            </a:r>
          </a:p>
        </p:txBody>
      </p:sp>
      <p:sp>
        <p:nvSpPr>
          <p:cNvPr id="6" name="Slide Number Placeholder 5">
            <a:extLst>
              <a:ext uri="{FF2B5EF4-FFF2-40B4-BE49-F238E27FC236}">
                <a16:creationId xmlns:a16="http://schemas.microsoft.com/office/drawing/2014/main" id="{D62E24AF-5AFB-4858-A79E-1ADCAD5AF1BA}"/>
              </a:ext>
            </a:extLst>
          </p:cNvPr>
          <p:cNvSpPr>
            <a:spLocks noGrp="1"/>
          </p:cNvSpPr>
          <p:nvPr>
            <p:ph type="sldNum" sz="quarter" idx="4"/>
          </p:nvPr>
        </p:nvSpPr>
        <p:spPr>
          <a:xfrm>
            <a:off x="11326439" y="6356350"/>
            <a:ext cx="613311" cy="365125"/>
          </a:xfrm>
          <a:prstGeom prst="rect">
            <a:avLst/>
          </a:prstGeom>
        </p:spPr>
        <p:txBody>
          <a:bodyPr vert="horz" lIns="91440" tIns="45720" rIns="91440" bIns="45720" rtlCol="0" anchor="ctr"/>
          <a:lstStyle>
            <a:lvl1pPr algn="l">
              <a:defRPr sz="1200">
                <a:solidFill>
                  <a:schemeClr val="accent5"/>
                </a:solidFill>
              </a:defRPr>
            </a:lvl1pPr>
          </a:lstStyle>
          <a:p>
            <a:fld id="{71D586D2-677B-458F-B417-DB589973A882}" type="slidenum">
              <a:rPr lang="en-US" smtClean="0"/>
              <a:pPr/>
              <a:t>‹#›</a:t>
            </a:fld>
            <a:endParaRPr lang="en-US" dirty="0"/>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A1E1628-F0EA-4AF1-8737-07E257D2B9B2}"/>
              </a:ext>
            </a:extLst>
          </p:cNvPr>
          <p:cNvPicPr>
            <a:picLocks noChangeAspect="1"/>
          </p:cNvPicPr>
          <p:nvPr/>
        </p:nvPicPr>
        <p:blipFill>
          <a:blip r:embed="rId79"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3443759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 id="2147483848" r:id="rId43"/>
    <p:sldLayoutId id="2147483849" r:id="rId44"/>
    <p:sldLayoutId id="2147483850" r:id="rId45"/>
    <p:sldLayoutId id="2147483851" r:id="rId46"/>
    <p:sldLayoutId id="2147483852" r:id="rId47"/>
    <p:sldLayoutId id="2147483853" r:id="rId48"/>
    <p:sldLayoutId id="2147483854" r:id="rId49"/>
    <p:sldLayoutId id="2147483855" r:id="rId50"/>
    <p:sldLayoutId id="2147483856" r:id="rId51"/>
    <p:sldLayoutId id="2147483857" r:id="rId52"/>
    <p:sldLayoutId id="2147483858" r:id="rId53"/>
    <p:sldLayoutId id="2147483859" r:id="rId54"/>
    <p:sldLayoutId id="2147483860" r:id="rId55"/>
    <p:sldLayoutId id="2147483861" r:id="rId56"/>
    <p:sldLayoutId id="2147483862" r:id="rId57"/>
    <p:sldLayoutId id="2147483863" r:id="rId58"/>
    <p:sldLayoutId id="2147483864" r:id="rId59"/>
    <p:sldLayoutId id="2147483865" r:id="rId60"/>
    <p:sldLayoutId id="2147483866" r:id="rId61"/>
    <p:sldLayoutId id="2147483867" r:id="rId62"/>
    <p:sldLayoutId id="2147483868" r:id="rId63"/>
    <p:sldLayoutId id="2147483871" r:id="rId64"/>
    <p:sldLayoutId id="2147483872" r:id="rId65"/>
    <p:sldLayoutId id="2147483873" r:id="rId66"/>
    <p:sldLayoutId id="2147483874" r:id="rId67"/>
    <p:sldLayoutId id="2147483877" r:id="rId68"/>
    <p:sldLayoutId id="2147483878" r:id="rId69"/>
    <p:sldLayoutId id="2147483879" r:id="rId70"/>
    <p:sldLayoutId id="2147483880" r:id="rId71"/>
    <p:sldLayoutId id="2147483881" r:id="rId72"/>
    <p:sldLayoutId id="2147483882" r:id="rId73"/>
    <p:sldLayoutId id="2147483883" r:id="rId74"/>
    <p:sldLayoutId id="2147483884" r:id="rId75"/>
    <p:sldLayoutId id="2147483885" r:id="rId76"/>
    <p:sldLayoutId id="2147483786" r:id="rId77"/>
  </p:sldLayoutIdLst>
  <p:transition>
    <p:fade/>
  </p:transition>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avid.Wright@Kofax.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6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0.xml"/><Relationship Id="rId4" Type="http://schemas.openxmlformats.org/officeDocument/2006/relationships/image" Target="../media/image6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2.xml"/><Relationship Id="rId4" Type="http://schemas.openxmlformats.org/officeDocument/2006/relationships/image" Target="../media/image42.jpeg"/></Relationships>
</file>

<file path=ppt/slides/_rels/slide3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hyperlink" Target="https://www.lobster.de/" TargetMode="Externa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66.xml"/><Relationship Id="rId5" Type="http://schemas.openxmlformats.org/officeDocument/2006/relationships/image" Target="../media/image74.sv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85.sv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B9D4D1-FDF6-4CDF-AD80-076E21B161DF}"/>
              </a:ext>
            </a:extLst>
          </p:cNvPr>
          <p:cNvSpPr>
            <a:spLocks noGrp="1"/>
          </p:cNvSpPr>
          <p:nvPr>
            <p:ph type="ctrTitle"/>
          </p:nvPr>
        </p:nvSpPr>
        <p:spPr/>
        <p:txBody>
          <a:bodyPr/>
          <a:lstStyle/>
          <a:p>
            <a:r>
              <a:rPr lang="en-AU" sz="5400" dirty="0"/>
              <a:t>What is RPA?</a:t>
            </a:r>
            <a:br>
              <a:rPr lang="en-AU" sz="5400" dirty="0"/>
            </a:br>
            <a:r>
              <a:rPr lang="en-AU" sz="5400" dirty="0"/>
              <a:t>Robotic Process Automation</a:t>
            </a:r>
          </a:p>
        </p:txBody>
      </p:sp>
      <p:sp>
        <p:nvSpPr>
          <p:cNvPr id="3" name="Subtitle 2"/>
          <p:cNvSpPr>
            <a:spLocks noGrp="1"/>
          </p:cNvSpPr>
          <p:nvPr>
            <p:ph type="subTitle" idx="1"/>
          </p:nvPr>
        </p:nvSpPr>
        <p:spPr/>
        <p:txBody>
          <a:bodyPr/>
          <a:lstStyle/>
          <a:p>
            <a:r>
              <a:rPr lang="en-US" sz="3600" spc="300" dirty="0"/>
              <a:t>Workshop</a:t>
            </a:r>
            <a:endParaRPr lang="en-AU" sz="3600" spc="300" dirty="0"/>
          </a:p>
        </p:txBody>
      </p:sp>
      <p:pic>
        <p:nvPicPr>
          <p:cNvPr id="8" name="Picture Placeholder 7" descr="A person wearing glasses and smiling at the camera&#10;&#10;Description automatically generated">
            <a:extLst>
              <a:ext uri="{FF2B5EF4-FFF2-40B4-BE49-F238E27FC236}">
                <a16:creationId xmlns:a16="http://schemas.microsoft.com/office/drawing/2014/main" id="{D918FF26-AA23-4B0E-A097-C2A4EC47669E}"/>
              </a:ext>
            </a:extLst>
          </p:cNvPr>
          <p:cNvPicPr>
            <a:picLocks noGrp="1" noChangeAspect="1"/>
          </p:cNvPicPr>
          <p:nvPr>
            <p:ph type="pic" sz="quarter" idx="14"/>
          </p:nvPr>
        </p:nvPicPr>
        <p:blipFill rotWithShape="1">
          <a:blip r:embed="rId3"/>
          <a:srcRect t="24555" b="4374"/>
          <a:stretch/>
        </p:blipFill>
        <p:spPr>
          <a:xfrm>
            <a:off x="546888" y="5693973"/>
            <a:ext cx="964449" cy="868006"/>
          </a:xfrm>
        </p:spPr>
      </p:pic>
      <p:sp>
        <p:nvSpPr>
          <p:cNvPr id="4" name="Text Placeholder 3">
            <a:extLst>
              <a:ext uri="{FF2B5EF4-FFF2-40B4-BE49-F238E27FC236}">
                <a16:creationId xmlns:a16="http://schemas.microsoft.com/office/drawing/2014/main" id="{1B5C459A-AFFF-42F2-93F0-E0F248A2E2A1}"/>
              </a:ext>
            </a:extLst>
          </p:cNvPr>
          <p:cNvSpPr>
            <a:spLocks noGrp="1"/>
          </p:cNvSpPr>
          <p:nvPr>
            <p:ph type="body" sz="quarter" idx="15"/>
          </p:nvPr>
        </p:nvSpPr>
        <p:spPr/>
        <p:txBody>
          <a:bodyPr/>
          <a:lstStyle/>
          <a:p>
            <a:r>
              <a:rPr lang="en-US" dirty="0">
                <a:hlinkClick r:id="rId4">
                  <a:extLst>
                    <a:ext uri="{A12FA001-AC4F-418D-AE19-62706E023703}">
                      <ahyp:hlinkClr xmlns:ahyp="http://schemas.microsoft.com/office/drawing/2018/hyperlinkcolor" val="tx"/>
                    </a:ext>
                  </a:extLst>
                </a:hlinkClick>
              </a:rPr>
              <a:t>David.Wright@Kofax.com</a:t>
            </a:r>
            <a:endParaRPr lang="en-AU" dirty="0"/>
          </a:p>
        </p:txBody>
      </p:sp>
      <p:sp>
        <p:nvSpPr>
          <p:cNvPr id="5" name="Text Placeholder 4">
            <a:extLst>
              <a:ext uri="{FF2B5EF4-FFF2-40B4-BE49-F238E27FC236}">
                <a16:creationId xmlns:a16="http://schemas.microsoft.com/office/drawing/2014/main" id="{79B5623E-2234-4C3A-A807-B259978D1F34}"/>
              </a:ext>
            </a:extLst>
          </p:cNvPr>
          <p:cNvSpPr>
            <a:spLocks noGrp="1"/>
          </p:cNvSpPr>
          <p:nvPr>
            <p:ph type="body" sz="quarter" idx="16"/>
          </p:nvPr>
        </p:nvSpPr>
        <p:spPr/>
        <p:txBody>
          <a:bodyPr/>
          <a:lstStyle/>
          <a:p>
            <a:r>
              <a:rPr lang="en-US" dirty="0"/>
              <a:t>Partner Development Manager</a:t>
            </a:r>
            <a:endParaRPr lang="en-AU" dirty="0"/>
          </a:p>
          <a:p>
            <a:endParaRPr lang="en-AU" dirty="0"/>
          </a:p>
        </p:txBody>
      </p:sp>
    </p:spTree>
    <p:extLst>
      <p:ext uri="{BB962C8B-B14F-4D97-AF65-F5344CB8AC3E}">
        <p14:creationId xmlns:p14="http://schemas.microsoft.com/office/powerpoint/2010/main" val="2092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ADAE-A7BB-42CA-B9EA-1E03AF561B27}"/>
              </a:ext>
            </a:extLst>
          </p:cNvPr>
          <p:cNvSpPr>
            <a:spLocks noGrp="1"/>
          </p:cNvSpPr>
          <p:nvPr>
            <p:ph type="title"/>
          </p:nvPr>
        </p:nvSpPr>
        <p:spPr>
          <a:xfrm>
            <a:off x="838200" y="227286"/>
            <a:ext cx="10826152" cy="808067"/>
          </a:xfrm>
        </p:spPr>
        <p:txBody>
          <a:bodyPr/>
          <a:lstStyle/>
          <a:p>
            <a:pPr algn="ctr"/>
            <a:r>
              <a:rPr lang="en-US" dirty="0"/>
              <a:t>Process Automation</a:t>
            </a:r>
            <a:endParaRPr lang="en-AU" dirty="0"/>
          </a:p>
        </p:txBody>
      </p:sp>
      <p:sp>
        <p:nvSpPr>
          <p:cNvPr id="4" name="Slide Number Placeholder 3">
            <a:extLst>
              <a:ext uri="{FF2B5EF4-FFF2-40B4-BE49-F238E27FC236}">
                <a16:creationId xmlns:a16="http://schemas.microsoft.com/office/drawing/2014/main" id="{7AD67895-7659-4193-A3C0-6A8D35D7C7D9}"/>
              </a:ext>
            </a:extLst>
          </p:cNvPr>
          <p:cNvSpPr>
            <a:spLocks noGrp="1"/>
          </p:cNvSpPr>
          <p:nvPr>
            <p:ph type="sldNum" sz="quarter" idx="12"/>
          </p:nvPr>
        </p:nvSpPr>
        <p:spPr/>
        <p:txBody>
          <a:bodyPr/>
          <a:lstStyle/>
          <a:p>
            <a:fld id="{71D586D2-677B-458F-B417-DB589973A882}" type="slidenum">
              <a:rPr lang="en-US" smtClean="0"/>
              <a:pPr/>
              <a:t>10</a:t>
            </a:fld>
            <a:endParaRPr lang="en-US" dirty="0"/>
          </a:p>
        </p:txBody>
      </p:sp>
      <p:pic>
        <p:nvPicPr>
          <p:cNvPr id="5" name="Picture 4">
            <a:extLst>
              <a:ext uri="{FF2B5EF4-FFF2-40B4-BE49-F238E27FC236}">
                <a16:creationId xmlns:a16="http://schemas.microsoft.com/office/drawing/2014/main" id="{97C70A3F-CF08-431F-8C89-192984C4D195}"/>
              </a:ext>
            </a:extLst>
          </p:cNvPr>
          <p:cNvPicPr>
            <a:picLocks noChangeAspect="1"/>
          </p:cNvPicPr>
          <p:nvPr/>
        </p:nvPicPr>
        <p:blipFill>
          <a:blip r:embed="rId3"/>
          <a:stretch>
            <a:fillRect/>
          </a:stretch>
        </p:blipFill>
        <p:spPr>
          <a:xfrm>
            <a:off x="1219200" y="836676"/>
            <a:ext cx="9591040" cy="4756847"/>
          </a:xfrm>
          <a:prstGeom prst="rect">
            <a:avLst/>
          </a:prstGeom>
        </p:spPr>
      </p:pic>
      <p:sp>
        <p:nvSpPr>
          <p:cNvPr id="7" name="TextBox 6">
            <a:extLst>
              <a:ext uri="{FF2B5EF4-FFF2-40B4-BE49-F238E27FC236}">
                <a16:creationId xmlns:a16="http://schemas.microsoft.com/office/drawing/2014/main" id="{EE3EC546-F7F9-481B-80A4-992B6B2B6375}"/>
              </a:ext>
            </a:extLst>
          </p:cNvPr>
          <p:cNvSpPr txBox="1"/>
          <p:nvPr/>
        </p:nvSpPr>
        <p:spPr>
          <a:xfrm>
            <a:off x="1422409" y="1996338"/>
            <a:ext cx="927765" cy="461665"/>
          </a:xfrm>
          <a:prstGeom prst="rect">
            <a:avLst/>
          </a:prstGeom>
          <a:noFill/>
        </p:spPr>
        <p:txBody>
          <a:bodyPr wrap="square" rtlCol="0">
            <a:spAutoFit/>
          </a:bodyPr>
          <a:lstStyle/>
          <a:p>
            <a:pPr algn="ctr"/>
            <a:r>
              <a:rPr lang="en-US" sz="2400" b="1" dirty="0">
                <a:solidFill>
                  <a:srgbClr val="0593C1"/>
                </a:solidFill>
              </a:rPr>
              <a:t>200</a:t>
            </a:r>
            <a:endParaRPr lang="en-AU" sz="2400" b="1" dirty="0">
              <a:solidFill>
                <a:srgbClr val="0593C1"/>
              </a:solidFill>
            </a:endParaRPr>
          </a:p>
        </p:txBody>
      </p:sp>
      <p:sp>
        <p:nvSpPr>
          <p:cNvPr id="8" name="TextBox 7">
            <a:extLst>
              <a:ext uri="{FF2B5EF4-FFF2-40B4-BE49-F238E27FC236}">
                <a16:creationId xmlns:a16="http://schemas.microsoft.com/office/drawing/2014/main" id="{251B69CC-46B1-456A-A6F6-AB2F833E24C2}"/>
              </a:ext>
            </a:extLst>
          </p:cNvPr>
          <p:cNvSpPr txBox="1"/>
          <p:nvPr/>
        </p:nvSpPr>
        <p:spPr>
          <a:xfrm>
            <a:off x="6333265" y="2012327"/>
            <a:ext cx="1164904" cy="461665"/>
          </a:xfrm>
          <a:prstGeom prst="rect">
            <a:avLst/>
          </a:prstGeom>
          <a:noFill/>
        </p:spPr>
        <p:txBody>
          <a:bodyPr wrap="square" rtlCol="0">
            <a:spAutoFit/>
          </a:bodyPr>
          <a:lstStyle/>
          <a:p>
            <a:pPr algn="ctr"/>
            <a:r>
              <a:rPr lang="en-US" sz="2400" b="1" dirty="0">
                <a:solidFill>
                  <a:srgbClr val="0593C1"/>
                </a:solidFill>
              </a:rPr>
              <a:t>220</a:t>
            </a:r>
            <a:endParaRPr lang="en-AU" sz="2400" b="1" dirty="0">
              <a:solidFill>
                <a:srgbClr val="0593C1"/>
              </a:solidFill>
            </a:endParaRPr>
          </a:p>
        </p:txBody>
      </p:sp>
      <p:sp>
        <p:nvSpPr>
          <p:cNvPr id="9" name="TextBox 8">
            <a:extLst>
              <a:ext uri="{FF2B5EF4-FFF2-40B4-BE49-F238E27FC236}">
                <a16:creationId xmlns:a16="http://schemas.microsoft.com/office/drawing/2014/main" id="{9BFAB82C-5E80-4265-A669-F5F37272198C}"/>
              </a:ext>
            </a:extLst>
          </p:cNvPr>
          <p:cNvSpPr txBox="1"/>
          <p:nvPr/>
        </p:nvSpPr>
        <p:spPr>
          <a:xfrm>
            <a:off x="5040760" y="2046513"/>
            <a:ext cx="927764" cy="461665"/>
          </a:xfrm>
          <a:prstGeom prst="rect">
            <a:avLst/>
          </a:prstGeom>
          <a:noFill/>
        </p:spPr>
        <p:txBody>
          <a:bodyPr wrap="square" rtlCol="0">
            <a:spAutoFit/>
          </a:bodyPr>
          <a:lstStyle/>
          <a:p>
            <a:pPr algn="ctr"/>
            <a:r>
              <a:rPr lang="en-US" sz="2400" b="1" dirty="0">
                <a:solidFill>
                  <a:srgbClr val="0593C1"/>
                </a:solidFill>
              </a:rPr>
              <a:t>210</a:t>
            </a:r>
            <a:endParaRPr lang="en-AU" sz="2400" b="1" dirty="0">
              <a:solidFill>
                <a:srgbClr val="0593C1"/>
              </a:solidFill>
            </a:endParaRPr>
          </a:p>
        </p:txBody>
      </p:sp>
      <p:sp>
        <p:nvSpPr>
          <p:cNvPr id="10" name="TextBox 9">
            <a:extLst>
              <a:ext uri="{FF2B5EF4-FFF2-40B4-BE49-F238E27FC236}">
                <a16:creationId xmlns:a16="http://schemas.microsoft.com/office/drawing/2014/main" id="{B4335FE6-6367-4E91-A4A8-EA49CDE37A59}"/>
              </a:ext>
            </a:extLst>
          </p:cNvPr>
          <p:cNvSpPr txBox="1"/>
          <p:nvPr/>
        </p:nvSpPr>
        <p:spPr>
          <a:xfrm>
            <a:off x="9698337" y="2044305"/>
            <a:ext cx="1071254" cy="461665"/>
          </a:xfrm>
          <a:prstGeom prst="rect">
            <a:avLst/>
          </a:prstGeom>
          <a:noFill/>
        </p:spPr>
        <p:txBody>
          <a:bodyPr wrap="square" rtlCol="0">
            <a:spAutoFit/>
          </a:bodyPr>
          <a:lstStyle/>
          <a:p>
            <a:pPr algn="ctr"/>
            <a:r>
              <a:rPr lang="en-US" sz="2400" b="1" dirty="0">
                <a:solidFill>
                  <a:srgbClr val="0593C1"/>
                </a:solidFill>
              </a:rPr>
              <a:t>190</a:t>
            </a:r>
            <a:endParaRPr lang="en-AU" sz="2400" b="1" dirty="0">
              <a:solidFill>
                <a:srgbClr val="0593C1"/>
              </a:solidFill>
            </a:endParaRPr>
          </a:p>
        </p:txBody>
      </p:sp>
      <p:sp>
        <p:nvSpPr>
          <p:cNvPr id="11" name="TextBox 10">
            <a:extLst>
              <a:ext uri="{FF2B5EF4-FFF2-40B4-BE49-F238E27FC236}">
                <a16:creationId xmlns:a16="http://schemas.microsoft.com/office/drawing/2014/main" id="{E808785C-5D3F-49D1-903A-E0B2A67DD0EB}"/>
              </a:ext>
            </a:extLst>
          </p:cNvPr>
          <p:cNvSpPr txBox="1"/>
          <p:nvPr/>
        </p:nvSpPr>
        <p:spPr>
          <a:xfrm>
            <a:off x="7594607" y="1141101"/>
            <a:ext cx="1164904" cy="461665"/>
          </a:xfrm>
          <a:prstGeom prst="rect">
            <a:avLst/>
          </a:prstGeom>
          <a:noFill/>
        </p:spPr>
        <p:txBody>
          <a:bodyPr wrap="square" rtlCol="0">
            <a:spAutoFit/>
          </a:bodyPr>
          <a:lstStyle/>
          <a:p>
            <a:pPr algn="ctr"/>
            <a:r>
              <a:rPr lang="en-US" sz="2400" b="1" u="sng" dirty="0">
                <a:solidFill>
                  <a:srgbClr val="0593C1"/>
                </a:solidFill>
              </a:rPr>
              <a:t>190</a:t>
            </a:r>
            <a:endParaRPr lang="en-AU" sz="2400" b="1" u="sng" dirty="0">
              <a:solidFill>
                <a:srgbClr val="0593C1"/>
              </a:solidFill>
            </a:endParaRPr>
          </a:p>
        </p:txBody>
      </p:sp>
    </p:spTree>
    <p:extLst>
      <p:ext uri="{BB962C8B-B14F-4D97-AF65-F5344CB8AC3E}">
        <p14:creationId xmlns:p14="http://schemas.microsoft.com/office/powerpoint/2010/main" val="4288510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0B90-CF3F-49AB-9304-354967F39EAD}"/>
              </a:ext>
            </a:extLst>
          </p:cNvPr>
          <p:cNvSpPr>
            <a:spLocks noGrp="1"/>
          </p:cNvSpPr>
          <p:nvPr>
            <p:ph type="title"/>
          </p:nvPr>
        </p:nvSpPr>
        <p:spPr>
          <a:xfrm>
            <a:off x="813487" y="216261"/>
            <a:ext cx="10826152" cy="808067"/>
          </a:xfrm>
        </p:spPr>
        <p:txBody>
          <a:bodyPr>
            <a:normAutofit/>
          </a:bodyPr>
          <a:lstStyle/>
          <a:p>
            <a:pPr algn="ctr"/>
            <a:r>
              <a:rPr lang="en-AU" b="1" dirty="0">
                <a:solidFill>
                  <a:srgbClr val="0070C0"/>
                </a:solidFill>
              </a:rPr>
              <a:t>Robotic Process Automation</a:t>
            </a:r>
            <a:endParaRPr lang="en-AU" dirty="0"/>
          </a:p>
        </p:txBody>
      </p:sp>
      <p:sp>
        <p:nvSpPr>
          <p:cNvPr id="4" name="Footer Placeholder 3">
            <a:extLst>
              <a:ext uri="{FF2B5EF4-FFF2-40B4-BE49-F238E27FC236}">
                <a16:creationId xmlns:a16="http://schemas.microsoft.com/office/drawing/2014/main" id="{9CC5B700-D2A9-409E-B05C-C5B2B151FAF6}"/>
              </a:ext>
            </a:extLst>
          </p:cNvPr>
          <p:cNvSpPr>
            <a:spLocks noGrp="1"/>
          </p:cNvSpPr>
          <p:nvPr>
            <p:ph type="ftr" idx="4294967295"/>
          </p:nvPr>
        </p:nvSpPr>
        <p:spPr>
          <a:xfrm>
            <a:off x="0" y="6492875"/>
            <a:ext cx="4114800" cy="182563"/>
          </a:xfrm>
          <a:prstGeom prst="rect">
            <a:avLst/>
          </a:prstGeom>
        </p:spPr>
        <p:txBody>
          <a:bodyPr/>
          <a:lstStyle/>
          <a:p>
            <a:r>
              <a:rPr lang="en-US"/>
              <a:t> </a:t>
            </a:r>
            <a:endParaRPr lang="en-US" dirty="0"/>
          </a:p>
        </p:txBody>
      </p:sp>
      <p:pic>
        <p:nvPicPr>
          <p:cNvPr id="6" name="Picture 5">
            <a:extLst>
              <a:ext uri="{FF2B5EF4-FFF2-40B4-BE49-F238E27FC236}">
                <a16:creationId xmlns:a16="http://schemas.microsoft.com/office/drawing/2014/main" id="{46D8D6C6-DEDD-433A-8B70-CE1FCC0C35C9}"/>
              </a:ext>
            </a:extLst>
          </p:cNvPr>
          <p:cNvPicPr>
            <a:picLocks noChangeAspect="1"/>
          </p:cNvPicPr>
          <p:nvPr/>
        </p:nvPicPr>
        <p:blipFill>
          <a:blip r:embed="rId3"/>
          <a:stretch>
            <a:fillRect/>
          </a:stretch>
        </p:blipFill>
        <p:spPr>
          <a:xfrm>
            <a:off x="1219200" y="811718"/>
            <a:ext cx="9591040" cy="4756847"/>
          </a:xfrm>
          <a:prstGeom prst="rect">
            <a:avLst/>
          </a:prstGeom>
        </p:spPr>
      </p:pic>
      <p:pic>
        <p:nvPicPr>
          <p:cNvPr id="19" name="Picture 18">
            <a:extLst>
              <a:ext uri="{FF2B5EF4-FFF2-40B4-BE49-F238E27FC236}">
                <a16:creationId xmlns:a16="http://schemas.microsoft.com/office/drawing/2014/main" id="{2E91440F-EC12-4A7E-9AF3-65C80456E4CD}"/>
              </a:ext>
            </a:extLst>
          </p:cNvPr>
          <p:cNvPicPr>
            <a:picLocks noChangeAspect="1"/>
          </p:cNvPicPr>
          <p:nvPr/>
        </p:nvPicPr>
        <p:blipFill>
          <a:blip r:embed="rId4"/>
          <a:stretch>
            <a:fillRect/>
          </a:stretch>
        </p:blipFill>
        <p:spPr>
          <a:xfrm>
            <a:off x="9047869" y="3798221"/>
            <a:ext cx="1762371" cy="447737"/>
          </a:xfrm>
          <a:prstGeom prst="rect">
            <a:avLst/>
          </a:prstGeom>
        </p:spPr>
      </p:pic>
      <p:pic>
        <p:nvPicPr>
          <p:cNvPr id="21" name="Picture 20">
            <a:extLst>
              <a:ext uri="{FF2B5EF4-FFF2-40B4-BE49-F238E27FC236}">
                <a16:creationId xmlns:a16="http://schemas.microsoft.com/office/drawing/2014/main" id="{9B962A7D-EBBD-45A9-9600-35D3E0EFA871}"/>
              </a:ext>
            </a:extLst>
          </p:cNvPr>
          <p:cNvPicPr>
            <a:picLocks noChangeAspect="1"/>
          </p:cNvPicPr>
          <p:nvPr/>
        </p:nvPicPr>
        <p:blipFill>
          <a:blip r:embed="rId5"/>
          <a:stretch>
            <a:fillRect/>
          </a:stretch>
        </p:blipFill>
        <p:spPr>
          <a:xfrm>
            <a:off x="2365254" y="1549147"/>
            <a:ext cx="1733792" cy="1810003"/>
          </a:xfrm>
          <a:prstGeom prst="rect">
            <a:avLst/>
          </a:prstGeom>
        </p:spPr>
      </p:pic>
      <p:pic>
        <p:nvPicPr>
          <p:cNvPr id="22" name="Picture 21">
            <a:extLst>
              <a:ext uri="{FF2B5EF4-FFF2-40B4-BE49-F238E27FC236}">
                <a16:creationId xmlns:a16="http://schemas.microsoft.com/office/drawing/2014/main" id="{C1B7F362-7614-46B0-994E-369FEB7D2A3A}"/>
              </a:ext>
            </a:extLst>
          </p:cNvPr>
          <p:cNvPicPr>
            <a:picLocks noChangeAspect="1"/>
          </p:cNvPicPr>
          <p:nvPr/>
        </p:nvPicPr>
        <p:blipFill>
          <a:blip r:embed="rId6"/>
          <a:stretch>
            <a:fillRect/>
          </a:stretch>
        </p:blipFill>
        <p:spPr>
          <a:xfrm>
            <a:off x="1485689" y="3208749"/>
            <a:ext cx="962159" cy="733527"/>
          </a:xfrm>
          <a:prstGeom prst="rect">
            <a:avLst/>
          </a:prstGeom>
        </p:spPr>
      </p:pic>
      <p:pic>
        <p:nvPicPr>
          <p:cNvPr id="23" name="Picture 22">
            <a:extLst>
              <a:ext uri="{FF2B5EF4-FFF2-40B4-BE49-F238E27FC236}">
                <a16:creationId xmlns:a16="http://schemas.microsoft.com/office/drawing/2014/main" id="{3382C4F1-7A45-4F17-A607-0F9A401AA581}"/>
              </a:ext>
            </a:extLst>
          </p:cNvPr>
          <p:cNvPicPr>
            <a:picLocks noChangeAspect="1"/>
          </p:cNvPicPr>
          <p:nvPr/>
        </p:nvPicPr>
        <p:blipFill>
          <a:blip r:embed="rId7"/>
          <a:stretch>
            <a:fillRect/>
          </a:stretch>
        </p:blipFill>
        <p:spPr>
          <a:xfrm>
            <a:off x="4907473" y="2895535"/>
            <a:ext cx="2419688" cy="933580"/>
          </a:xfrm>
          <a:prstGeom prst="rect">
            <a:avLst/>
          </a:prstGeom>
        </p:spPr>
      </p:pic>
      <p:sp>
        <p:nvSpPr>
          <p:cNvPr id="10" name="TextBox 9">
            <a:extLst>
              <a:ext uri="{FF2B5EF4-FFF2-40B4-BE49-F238E27FC236}">
                <a16:creationId xmlns:a16="http://schemas.microsoft.com/office/drawing/2014/main" id="{F6EC7893-8AC6-496D-98F1-E084109F1DCD}"/>
              </a:ext>
            </a:extLst>
          </p:cNvPr>
          <p:cNvSpPr txBox="1"/>
          <p:nvPr/>
        </p:nvSpPr>
        <p:spPr>
          <a:xfrm>
            <a:off x="1422409" y="1996338"/>
            <a:ext cx="927765" cy="461665"/>
          </a:xfrm>
          <a:prstGeom prst="rect">
            <a:avLst/>
          </a:prstGeom>
          <a:noFill/>
        </p:spPr>
        <p:txBody>
          <a:bodyPr wrap="square" rtlCol="0">
            <a:spAutoFit/>
          </a:bodyPr>
          <a:lstStyle/>
          <a:p>
            <a:pPr algn="ctr"/>
            <a:r>
              <a:rPr lang="en-US" sz="2400" b="1" dirty="0">
                <a:solidFill>
                  <a:srgbClr val="0593C1"/>
                </a:solidFill>
              </a:rPr>
              <a:t>300</a:t>
            </a:r>
            <a:endParaRPr lang="en-AU" sz="2400" b="1" dirty="0">
              <a:solidFill>
                <a:srgbClr val="0593C1"/>
              </a:solidFill>
            </a:endParaRPr>
          </a:p>
        </p:txBody>
      </p:sp>
      <p:sp>
        <p:nvSpPr>
          <p:cNvPr id="11" name="TextBox 10">
            <a:extLst>
              <a:ext uri="{FF2B5EF4-FFF2-40B4-BE49-F238E27FC236}">
                <a16:creationId xmlns:a16="http://schemas.microsoft.com/office/drawing/2014/main" id="{1F344137-D729-47CB-846E-62791AB5C585}"/>
              </a:ext>
            </a:extLst>
          </p:cNvPr>
          <p:cNvSpPr txBox="1"/>
          <p:nvPr/>
        </p:nvSpPr>
        <p:spPr>
          <a:xfrm>
            <a:off x="6333265" y="2012327"/>
            <a:ext cx="1164904" cy="461665"/>
          </a:xfrm>
          <a:prstGeom prst="rect">
            <a:avLst/>
          </a:prstGeom>
          <a:noFill/>
        </p:spPr>
        <p:txBody>
          <a:bodyPr wrap="square" rtlCol="0">
            <a:spAutoFit/>
          </a:bodyPr>
          <a:lstStyle/>
          <a:p>
            <a:pPr algn="ctr"/>
            <a:r>
              <a:rPr lang="en-US" sz="2400" b="1" dirty="0">
                <a:solidFill>
                  <a:srgbClr val="0593C1"/>
                </a:solidFill>
              </a:rPr>
              <a:t>320</a:t>
            </a:r>
            <a:endParaRPr lang="en-AU" sz="2400" b="1" dirty="0">
              <a:solidFill>
                <a:srgbClr val="0593C1"/>
              </a:solidFill>
            </a:endParaRPr>
          </a:p>
        </p:txBody>
      </p:sp>
      <p:sp>
        <p:nvSpPr>
          <p:cNvPr id="12" name="TextBox 11">
            <a:extLst>
              <a:ext uri="{FF2B5EF4-FFF2-40B4-BE49-F238E27FC236}">
                <a16:creationId xmlns:a16="http://schemas.microsoft.com/office/drawing/2014/main" id="{6B22F7C9-E087-4742-A324-7AFEAFF3AA90}"/>
              </a:ext>
            </a:extLst>
          </p:cNvPr>
          <p:cNvSpPr txBox="1"/>
          <p:nvPr/>
        </p:nvSpPr>
        <p:spPr>
          <a:xfrm>
            <a:off x="5040760" y="2046513"/>
            <a:ext cx="927764" cy="461665"/>
          </a:xfrm>
          <a:prstGeom prst="rect">
            <a:avLst/>
          </a:prstGeom>
          <a:noFill/>
        </p:spPr>
        <p:txBody>
          <a:bodyPr wrap="square" rtlCol="0">
            <a:spAutoFit/>
          </a:bodyPr>
          <a:lstStyle/>
          <a:p>
            <a:pPr algn="ctr"/>
            <a:r>
              <a:rPr lang="en-US" sz="2400" b="1" dirty="0">
                <a:solidFill>
                  <a:srgbClr val="0593C1"/>
                </a:solidFill>
              </a:rPr>
              <a:t>305</a:t>
            </a:r>
            <a:endParaRPr lang="en-AU" sz="2400" b="1" dirty="0">
              <a:solidFill>
                <a:srgbClr val="0593C1"/>
              </a:solidFill>
            </a:endParaRPr>
          </a:p>
        </p:txBody>
      </p:sp>
      <p:sp>
        <p:nvSpPr>
          <p:cNvPr id="13" name="TextBox 12">
            <a:extLst>
              <a:ext uri="{FF2B5EF4-FFF2-40B4-BE49-F238E27FC236}">
                <a16:creationId xmlns:a16="http://schemas.microsoft.com/office/drawing/2014/main" id="{5827388B-F2AD-4B45-80DE-F6405076E201}"/>
              </a:ext>
            </a:extLst>
          </p:cNvPr>
          <p:cNvSpPr txBox="1"/>
          <p:nvPr/>
        </p:nvSpPr>
        <p:spPr>
          <a:xfrm>
            <a:off x="9698337" y="2044305"/>
            <a:ext cx="1071254" cy="461665"/>
          </a:xfrm>
          <a:prstGeom prst="rect">
            <a:avLst/>
          </a:prstGeom>
          <a:noFill/>
        </p:spPr>
        <p:txBody>
          <a:bodyPr wrap="square" rtlCol="0">
            <a:spAutoFit/>
          </a:bodyPr>
          <a:lstStyle/>
          <a:p>
            <a:pPr algn="ctr"/>
            <a:r>
              <a:rPr lang="en-US" sz="2400" b="1" dirty="0">
                <a:solidFill>
                  <a:srgbClr val="0593C1"/>
                </a:solidFill>
              </a:rPr>
              <a:t>360</a:t>
            </a:r>
            <a:endParaRPr lang="en-AU" sz="2400" b="1" dirty="0">
              <a:solidFill>
                <a:srgbClr val="0593C1"/>
              </a:solidFill>
            </a:endParaRPr>
          </a:p>
        </p:txBody>
      </p:sp>
      <p:sp>
        <p:nvSpPr>
          <p:cNvPr id="14" name="TextBox 13">
            <a:extLst>
              <a:ext uri="{FF2B5EF4-FFF2-40B4-BE49-F238E27FC236}">
                <a16:creationId xmlns:a16="http://schemas.microsoft.com/office/drawing/2014/main" id="{3E7A9C94-FFCC-45CF-B272-0E8FDC307681}"/>
              </a:ext>
            </a:extLst>
          </p:cNvPr>
          <p:cNvSpPr txBox="1"/>
          <p:nvPr/>
        </p:nvSpPr>
        <p:spPr>
          <a:xfrm>
            <a:off x="7268397" y="1570723"/>
            <a:ext cx="1164904" cy="461665"/>
          </a:xfrm>
          <a:prstGeom prst="rect">
            <a:avLst/>
          </a:prstGeom>
          <a:noFill/>
        </p:spPr>
        <p:txBody>
          <a:bodyPr wrap="square" rtlCol="0">
            <a:spAutoFit/>
          </a:bodyPr>
          <a:lstStyle/>
          <a:p>
            <a:pPr algn="ctr"/>
            <a:r>
              <a:rPr lang="en-US" sz="2400" b="1" u="sng" dirty="0">
                <a:solidFill>
                  <a:srgbClr val="0593C1"/>
                </a:solidFill>
              </a:rPr>
              <a:t>360</a:t>
            </a:r>
            <a:endParaRPr lang="en-AU" sz="2400" b="1" u="sng" dirty="0">
              <a:solidFill>
                <a:srgbClr val="0593C1"/>
              </a:solidFill>
            </a:endParaRPr>
          </a:p>
        </p:txBody>
      </p:sp>
      <p:sp>
        <p:nvSpPr>
          <p:cNvPr id="16" name="TextBox 15">
            <a:extLst>
              <a:ext uri="{FF2B5EF4-FFF2-40B4-BE49-F238E27FC236}">
                <a16:creationId xmlns:a16="http://schemas.microsoft.com/office/drawing/2014/main" id="{714225BA-997A-4510-8AB3-FB5B443752DC}"/>
              </a:ext>
            </a:extLst>
          </p:cNvPr>
          <p:cNvSpPr txBox="1"/>
          <p:nvPr/>
        </p:nvSpPr>
        <p:spPr>
          <a:xfrm>
            <a:off x="2666137" y="2812930"/>
            <a:ext cx="927765"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
        <p:nvSpPr>
          <p:cNvPr id="17" name="TextBox 16">
            <a:extLst>
              <a:ext uri="{FF2B5EF4-FFF2-40B4-BE49-F238E27FC236}">
                <a16:creationId xmlns:a16="http://schemas.microsoft.com/office/drawing/2014/main" id="{A85A4BD7-CAA6-4530-85EB-3460BE1FF093}"/>
              </a:ext>
            </a:extLst>
          </p:cNvPr>
          <p:cNvSpPr txBox="1"/>
          <p:nvPr/>
        </p:nvSpPr>
        <p:spPr>
          <a:xfrm>
            <a:off x="3693880" y="1758890"/>
            <a:ext cx="927765"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
        <p:nvSpPr>
          <p:cNvPr id="18" name="TextBox 17">
            <a:extLst>
              <a:ext uri="{FF2B5EF4-FFF2-40B4-BE49-F238E27FC236}">
                <a16:creationId xmlns:a16="http://schemas.microsoft.com/office/drawing/2014/main" id="{879348AC-8F41-4141-9FA3-B1E441D550D9}"/>
              </a:ext>
            </a:extLst>
          </p:cNvPr>
          <p:cNvSpPr txBox="1"/>
          <p:nvPr/>
        </p:nvSpPr>
        <p:spPr>
          <a:xfrm>
            <a:off x="8356371" y="2505970"/>
            <a:ext cx="927765" cy="461665"/>
          </a:xfrm>
          <a:prstGeom prst="rect">
            <a:avLst/>
          </a:prstGeom>
          <a:noFill/>
        </p:spPr>
        <p:txBody>
          <a:bodyPr wrap="square" rtlCol="0">
            <a:spAutoFit/>
          </a:bodyPr>
          <a:lstStyle/>
          <a:p>
            <a:pPr algn="ctr"/>
            <a:r>
              <a:rPr lang="en-US" sz="2400" b="1" dirty="0">
                <a:solidFill>
                  <a:srgbClr val="0593C1"/>
                </a:solidFill>
              </a:rPr>
              <a:t>4000</a:t>
            </a:r>
            <a:endParaRPr lang="en-AU" sz="2400" b="1" dirty="0">
              <a:solidFill>
                <a:srgbClr val="0593C1"/>
              </a:solidFill>
            </a:endParaRPr>
          </a:p>
        </p:txBody>
      </p:sp>
      <p:sp>
        <p:nvSpPr>
          <p:cNvPr id="20" name="TextBox 19">
            <a:extLst>
              <a:ext uri="{FF2B5EF4-FFF2-40B4-BE49-F238E27FC236}">
                <a16:creationId xmlns:a16="http://schemas.microsoft.com/office/drawing/2014/main" id="{5B1D470A-8362-4FA8-B223-177BF12F44A7}"/>
              </a:ext>
            </a:extLst>
          </p:cNvPr>
          <p:cNvSpPr txBox="1"/>
          <p:nvPr/>
        </p:nvSpPr>
        <p:spPr>
          <a:xfrm>
            <a:off x="9674216" y="2044305"/>
            <a:ext cx="1071254" cy="461665"/>
          </a:xfrm>
          <a:prstGeom prst="rect">
            <a:avLst/>
          </a:prstGeom>
          <a:noFill/>
        </p:spPr>
        <p:txBody>
          <a:bodyPr wrap="square" rtlCol="0">
            <a:spAutoFit/>
          </a:bodyPr>
          <a:lstStyle/>
          <a:p>
            <a:pPr algn="ctr"/>
            <a:r>
              <a:rPr lang="en-US" sz="2400" b="1" dirty="0">
                <a:solidFill>
                  <a:srgbClr val="0593C1"/>
                </a:solidFill>
              </a:rPr>
              <a:t>290</a:t>
            </a:r>
            <a:endParaRPr lang="en-AU" sz="2400" b="1" dirty="0">
              <a:solidFill>
                <a:srgbClr val="0593C1"/>
              </a:solidFill>
            </a:endParaRPr>
          </a:p>
        </p:txBody>
      </p:sp>
      <p:sp>
        <p:nvSpPr>
          <p:cNvPr id="24" name="TextBox 23">
            <a:extLst>
              <a:ext uri="{FF2B5EF4-FFF2-40B4-BE49-F238E27FC236}">
                <a16:creationId xmlns:a16="http://schemas.microsoft.com/office/drawing/2014/main" id="{58DF6E45-6F44-4DC6-A8DC-6DAFC58B8B02}"/>
              </a:ext>
            </a:extLst>
          </p:cNvPr>
          <p:cNvSpPr txBox="1"/>
          <p:nvPr/>
        </p:nvSpPr>
        <p:spPr>
          <a:xfrm>
            <a:off x="1430515" y="1989722"/>
            <a:ext cx="927765" cy="461665"/>
          </a:xfrm>
          <a:prstGeom prst="rect">
            <a:avLst/>
          </a:prstGeom>
          <a:noFill/>
        </p:spPr>
        <p:txBody>
          <a:bodyPr wrap="square" rtlCol="0">
            <a:spAutoFit/>
          </a:bodyPr>
          <a:lstStyle/>
          <a:p>
            <a:pPr algn="ctr"/>
            <a:r>
              <a:rPr lang="en-US" sz="2400" b="1" dirty="0">
                <a:solidFill>
                  <a:srgbClr val="0593C1"/>
                </a:solidFill>
              </a:rPr>
              <a:t>320</a:t>
            </a:r>
            <a:endParaRPr lang="en-AU" sz="2400" b="1" dirty="0">
              <a:solidFill>
                <a:srgbClr val="0593C1"/>
              </a:solidFill>
            </a:endParaRPr>
          </a:p>
        </p:txBody>
      </p:sp>
      <p:sp>
        <p:nvSpPr>
          <p:cNvPr id="25" name="TextBox 24">
            <a:extLst>
              <a:ext uri="{FF2B5EF4-FFF2-40B4-BE49-F238E27FC236}">
                <a16:creationId xmlns:a16="http://schemas.microsoft.com/office/drawing/2014/main" id="{B11F0BA6-211F-49AB-8E83-5368C2820782}"/>
              </a:ext>
            </a:extLst>
          </p:cNvPr>
          <p:cNvSpPr txBox="1"/>
          <p:nvPr/>
        </p:nvSpPr>
        <p:spPr>
          <a:xfrm>
            <a:off x="1430515" y="2002954"/>
            <a:ext cx="927765" cy="461665"/>
          </a:xfrm>
          <a:prstGeom prst="rect">
            <a:avLst/>
          </a:prstGeom>
          <a:noFill/>
        </p:spPr>
        <p:txBody>
          <a:bodyPr wrap="square" rtlCol="0">
            <a:spAutoFit/>
          </a:bodyPr>
          <a:lstStyle/>
          <a:p>
            <a:pPr algn="ctr"/>
            <a:r>
              <a:rPr lang="en-US" sz="2400" b="1" dirty="0">
                <a:solidFill>
                  <a:srgbClr val="0593C1"/>
                </a:solidFill>
              </a:rPr>
              <a:t>380</a:t>
            </a:r>
            <a:endParaRPr lang="en-AU" sz="2400" b="1" dirty="0">
              <a:solidFill>
                <a:srgbClr val="0593C1"/>
              </a:solidFill>
            </a:endParaRPr>
          </a:p>
        </p:txBody>
      </p:sp>
      <p:sp>
        <p:nvSpPr>
          <p:cNvPr id="26" name="TextBox 25">
            <a:extLst>
              <a:ext uri="{FF2B5EF4-FFF2-40B4-BE49-F238E27FC236}">
                <a16:creationId xmlns:a16="http://schemas.microsoft.com/office/drawing/2014/main" id="{FFB9E625-4B23-4205-A2C9-B0923E5DA0E1}"/>
              </a:ext>
            </a:extLst>
          </p:cNvPr>
          <p:cNvSpPr txBox="1"/>
          <p:nvPr/>
        </p:nvSpPr>
        <p:spPr>
          <a:xfrm>
            <a:off x="6333265" y="2021784"/>
            <a:ext cx="1164904" cy="461665"/>
          </a:xfrm>
          <a:prstGeom prst="rect">
            <a:avLst/>
          </a:prstGeom>
          <a:noFill/>
        </p:spPr>
        <p:txBody>
          <a:bodyPr wrap="square" rtlCol="0">
            <a:spAutoFit/>
          </a:bodyPr>
          <a:lstStyle/>
          <a:p>
            <a:pPr algn="ctr"/>
            <a:r>
              <a:rPr lang="en-US" sz="2400" b="1" dirty="0">
                <a:solidFill>
                  <a:srgbClr val="0593C1"/>
                </a:solidFill>
              </a:rPr>
              <a:t>390</a:t>
            </a:r>
            <a:endParaRPr lang="en-AU" sz="2400" b="1" dirty="0">
              <a:solidFill>
                <a:srgbClr val="0593C1"/>
              </a:solidFill>
            </a:endParaRPr>
          </a:p>
        </p:txBody>
      </p:sp>
      <p:sp>
        <p:nvSpPr>
          <p:cNvPr id="27" name="TextBox 26">
            <a:extLst>
              <a:ext uri="{FF2B5EF4-FFF2-40B4-BE49-F238E27FC236}">
                <a16:creationId xmlns:a16="http://schemas.microsoft.com/office/drawing/2014/main" id="{EE904BC2-BC6E-4C7C-AD9C-2DF08D53CBF7}"/>
              </a:ext>
            </a:extLst>
          </p:cNvPr>
          <p:cNvSpPr txBox="1"/>
          <p:nvPr/>
        </p:nvSpPr>
        <p:spPr>
          <a:xfrm>
            <a:off x="5052821" y="2060139"/>
            <a:ext cx="927764"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Tree>
    <p:extLst>
      <p:ext uri="{BB962C8B-B14F-4D97-AF65-F5344CB8AC3E}">
        <p14:creationId xmlns:p14="http://schemas.microsoft.com/office/powerpoint/2010/main" val="1387167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91667E-6 -4.07407E-6 L -2.91667E-6 0.25 " pathEditMode="relative" rAng="0" ptsTypes="AA">
                                      <p:cBhvr>
                                        <p:cTn id="8" dur="2000" spd="-100000" fill="hold"/>
                                        <p:tgtEl>
                                          <p:spTgt spid="19"/>
                                        </p:tgtEl>
                                        <p:attrNameLst>
                                          <p:attrName>ppt_x</p:attrName>
                                          <p:attrName>ppt_y</p:attrName>
                                        </p:attrNameLst>
                                      </p:cBhvr>
                                      <p:rCtr x="0" y="12500"/>
                                    </p:animMotion>
                                  </p:childTnLst>
                                </p:cTn>
                              </p:par>
                            </p:childTnLst>
                          </p:cTn>
                        </p:par>
                        <p:par>
                          <p:cTn id="9" fill="hold">
                            <p:stCondLst>
                              <p:cond delay="2000"/>
                            </p:stCondLst>
                            <p:childTnLst>
                              <p:par>
                                <p:cTn id="10" presetID="1" presetClass="exit"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35" presetClass="path" presetSubtype="0" accel="50000" decel="50000" fill="hold" nodeType="withEffect">
                                  <p:stCondLst>
                                    <p:cond delay="0"/>
                                  </p:stCondLst>
                                  <p:childTnLst>
                                    <p:animMotion origin="layout" path="M -4.16667E-6 -3.7037E-7 L -0.25 -3.7037E-7 " pathEditMode="relative" rAng="0" ptsTypes="AA">
                                      <p:cBhvr>
                                        <p:cTn id="19" dur="2000" spd="-100000" fill="hold"/>
                                        <p:tgtEl>
                                          <p:spTgt spid="21"/>
                                        </p:tgtEl>
                                        <p:attrNameLst>
                                          <p:attrName>ppt_x</p:attrName>
                                          <p:attrName>ppt_y</p:attrName>
                                        </p:attrNameLst>
                                      </p:cBhvr>
                                      <p:rCtr x="-12500" y="0"/>
                                    </p:animMotion>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3000"/>
                                        <p:tgtEl>
                                          <p:spTgt spid="23"/>
                                        </p:tgtEl>
                                      </p:cBhvr>
                                    </p:animEffect>
                                  </p:childTnLst>
                                </p:cTn>
                              </p:par>
                            </p:childTnLst>
                          </p:cTn>
                        </p:par>
                        <p:par>
                          <p:cTn id="32" fill="hold">
                            <p:stCondLst>
                              <p:cond delay="3000"/>
                            </p:stCondLst>
                            <p:childTnLst>
                              <p:par>
                                <p:cTn id="33" presetID="1" presetClass="exit"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400"/>
                                        <p:tgtEl>
                                          <p:spTgt spid="22"/>
                                        </p:tgtEl>
                                      </p:cBhvr>
                                    </p:animEffect>
                                  </p:childTnLst>
                                </p:cTn>
                              </p:par>
                            </p:childTnLst>
                          </p:cTn>
                        </p:par>
                        <p:par>
                          <p:cTn id="46" fill="hold">
                            <p:stCondLst>
                              <p:cond delay="3400"/>
                            </p:stCondLst>
                            <p:childTnLst>
                              <p:par>
                                <p:cTn id="47" presetID="1"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P spid="20" grpId="0"/>
      <p:bldP spid="24" grpId="0"/>
      <p:bldP spid="24" grpId="1"/>
      <p:bldP spid="25" grpId="0"/>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RPA?</a:t>
            </a:r>
            <a:endParaRPr lang="en-US" dirty="0"/>
          </a:p>
        </p:txBody>
      </p:sp>
      <p:sp>
        <p:nvSpPr>
          <p:cNvPr id="3" name="Text Placeholder 2">
            <a:extLst>
              <a:ext uri="{FF2B5EF4-FFF2-40B4-BE49-F238E27FC236}">
                <a16:creationId xmlns:a16="http://schemas.microsoft.com/office/drawing/2014/main" id="{54B5D240-043E-4D49-9288-CD1CB4154854}"/>
              </a:ext>
            </a:extLst>
          </p:cNvPr>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474E6B1D-A243-4CC3-9F48-D6AE6F52C602}" type="slidenum">
              <a:rPr lang="en-US" smtClean="0"/>
              <a:pPr/>
              <a:t>12</a:t>
            </a:fld>
            <a:endParaRPr lang="en-US" dirty="0"/>
          </a:p>
        </p:txBody>
      </p:sp>
    </p:spTree>
    <p:extLst>
      <p:ext uri="{BB962C8B-B14F-4D97-AF65-F5344CB8AC3E}">
        <p14:creationId xmlns:p14="http://schemas.microsoft.com/office/powerpoint/2010/main" val="374787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a:t>Why RPA?</a:t>
            </a:r>
          </a:p>
        </p:txBody>
      </p:sp>
      <p:sp>
        <p:nvSpPr>
          <p:cNvPr id="4" name="Slide Number Placeholder 3"/>
          <p:cNvSpPr>
            <a:spLocks noGrp="1"/>
          </p:cNvSpPr>
          <p:nvPr>
            <p:ph type="sldNum" sz="quarter" idx="10"/>
          </p:nvPr>
        </p:nvSpPr>
        <p:spPr/>
        <p:txBody>
          <a:bodyPr/>
          <a:lstStyle/>
          <a:p>
            <a:fld id="{71D586D2-677B-458F-B417-DB589973A882}" type="slidenum">
              <a:rPr lang="en-US" smtClean="0"/>
              <a:pPr/>
              <a:t>13</a:t>
            </a:fld>
            <a:endParaRPr lang="en-US" dirty="0"/>
          </a:p>
        </p:txBody>
      </p:sp>
      <p:sp>
        <p:nvSpPr>
          <p:cNvPr id="3" name="Content Placeholder 2"/>
          <p:cNvSpPr>
            <a:spLocks noGrp="1"/>
          </p:cNvSpPr>
          <p:nvPr>
            <p:ph type="body" sz="quarter" idx="14"/>
          </p:nvPr>
        </p:nvSpPr>
        <p:spPr/>
        <p:txBody>
          <a:bodyPr>
            <a:normAutofit fontScale="85000" lnSpcReduction="20000"/>
          </a:bodyPr>
          <a:lstStyle/>
          <a:p>
            <a:r>
              <a:rPr lang="en-GB" sz="3200" dirty="0"/>
              <a:t>Because we can. “Business Software”</a:t>
            </a:r>
          </a:p>
          <a:p>
            <a:r>
              <a:rPr lang="en-GB" sz="3200" dirty="0"/>
              <a:t>Higher productivity, security, quality, drive down costs</a:t>
            </a:r>
          </a:p>
          <a:p>
            <a:r>
              <a:rPr lang="en-GB" sz="3200" dirty="0"/>
              <a:t>Improve life quality and make people happier</a:t>
            </a:r>
          </a:p>
          <a:p>
            <a:r>
              <a:rPr lang="en-GB" sz="3200" dirty="0"/>
              <a:t>Avoid human suffering, by securing processes</a:t>
            </a:r>
          </a:p>
          <a:p>
            <a:r>
              <a:rPr lang="en-GB" sz="3200" dirty="0"/>
              <a:t>Expectations of the “Smart Phone” generation. Social Media</a:t>
            </a:r>
          </a:p>
          <a:p>
            <a:r>
              <a:rPr lang="en-GB" sz="3200" dirty="0"/>
              <a:t>IT is overloaded and takes too long.</a:t>
            </a:r>
          </a:p>
          <a:p>
            <a:r>
              <a:rPr lang="en-GB" sz="3200" dirty="0"/>
              <a:t>A lot of business data is in the cloud.</a:t>
            </a:r>
          </a:p>
          <a:p>
            <a:r>
              <a:rPr lang="en-GB" sz="3200" dirty="0"/>
              <a:t>The customer doesn’t come to us anymore, we have to go to them</a:t>
            </a:r>
          </a:p>
          <a:p>
            <a:r>
              <a:rPr lang="en-GB" sz="3200" dirty="0"/>
              <a:t>Explosion of Information. </a:t>
            </a:r>
            <a:endParaRPr lang="en-GB" sz="3000" dirty="0"/>
          </a:p>
        </p:txBody>
      </p:sp>
      <p:sp>
        <p:nvSpPr>
          <p:cNvPr id="6" name="Text Placeholder 5">
            <a:extLst>
              <a:ext uri="{FF2B5EF4-FFF2-40B4-BE49-F238E27FC236}">
                <a16:creationId xmlns:a16="http://schemas.microsoft.com/office/drawing/2014/main" id="{C850B7D5-A195-4471-B9FE-C5A21D63A26D}"/>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5572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C16016-9832-4140-A38C-C787DE34DFAD}"/>
              </a:ext>
            </a:extLst>
          </p:cNvPr>
          <p:cNvSpPr>
            <a:spLocks noGrp="1"/>
          </p:cNvSpPr>
          <p:nvPr>
            <p:ph type="sldNum" sz="quarter" idx="11"/>
          </p:nvPr>
        </p:nvSpPr>
        <p:spPr/>
        <p:txBody>
          <a:bodyPr/>
          <a:lstStyle/>
          <a:p>
            <a:fld id="{71D586D2-677B-458F-B417-DB589973A882}" type="slidenum">
              <a:rPr lang="en-US" smtClean="0"/>
              <a:pPr/>
              <a:t>14</a:t>
            </a:fld>
            <a:endParaRPr lang="en-US" dirty="0"/>
          </a:p>
        </p:txBody>
      </p:sp>
      <p:sp>
        <p:nvSpPr>
          <p:cNvPr id="6" name="Title 5">
            <a:extLst>
              <a:ext uri="{FF2B5EF4-FFF2-40B4-BE49-F238E27FC236}">
                <a16:creationId xmlns:a16="http://schemas.microsoft.com/office/drawing/2014/main" id="{73A5B8F0-4F21-4613-847E-0BBC447521F3}"/>
              </a:ext>
            </a:extLst>
          </p:cNvPr>
          <p:cNvSpPr>
            <a:spLocks noGrp="1"/>
          </p:cNvSpPr>
          <p:nvPr>
            <p:ph type="title"/>
          </p:nvPr>
        </p:nvSpPr>
        <p:spPr/>
        <p:txBody>
          <a:bodyPr/>
          <a:lstStyle/>
          <a:p>
            <a:endParaRPr lang="en-AU"/>
          </a:p>
        </p:txBody>
      </p:sp>
      <p:pic>
        <p:nvPicPr>
          <p:cNvPr id="7" name="Picture 6">
            <a:extLst>
              <a:ext uri="{FF2B5EF4-FFF2-40B4-BE49-F238E27FC236}">
                <a16:creationId xmlns:a16="http://schemas.microsoft.com/office/drawing/2014/main" id="{625D7FEF-D06D-44FE-A20E-34DE2AAEADD2}"/>
              </a:ext>
            </a:extLst>
          </p:cNvPr>
          <p:cNvPicPr>
            <a:picLocks noChangeAspect="1"/>
          </p:cNvPicPr>
          <p:nvPr/>
        </p:nvPicPr>
        <p:blipFill>
          <a:blip r:embed="rId2"/>
          <a:stretch>
            <a:fillRect/>
          </a:stretch>
        </p:blipFill>
        <p:spPr>
          <a:xfrm>
            <a:off x="0" y="203765"/>
            <a:ext cx="12192000" cy="6450470"/>
          </a:xfrm>
          <a:prstGeom prst="rect">
            <a:avLst/>
          </a:prstGeom>
        </p:spPr>
      </p:pic>
    </p:spTree>
    <p:extLst>
      <p:ext uri="{BB962C8B-B14F-4D97-AF65-F5344CB8AC3E}">
        <p14:creationId xmlns:p14="http://schemas.microsoft.com/office/powerpoint/2010/main" val="18434104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943819-70DE-407E-ADE2-59B637DEB388}"/>
              </a:ext>
            </a:extLst>
          </p:cNvPr>
          <p:cNvSpPr>
            <a:spLocks noGrp="1"/>
          </p:cNvSpPr>
          <p:nvPr>
            <p:ph type="sldNum" sz="quarter" idx="11"/>
          </p:nvPr>
        </p:nvSpPr>
        <p:spPr/>
        <p:txBody>
          <a:bodyPr/>
          <a:lstStyle/>
          <a:p>
            <a:fld id="{71D586D2-677B-458F-B417-DB589973A882}" type="slidenum">
              <a:rPr lang="en-US" smtClean="0"/>
              <a:pPr/>
              <a:t>15</a:t>
            </a:fld>
            <a:endParaRPr lang="en-US" dirty="0"/>
          </a:p>
        </p:txBody>
      </p:sp>
      <p:sp>
        <p:nvSpPr>
          <p:cNvPr id="3" name="Title 2">
            <a:extLst>
              <a:ext uri="{FF2B5EF4-FFF2-40B4-BE49-F238E27FC236}">
                <a16:creationId xmlns:a16="http://schemas.microsoft.com/office/drawing/2014/main" id="{9C4FDCE9-FE18-4570-9398-5C5F3A82CFEA}"/>
              </a:ext>
            </a:extLst>
          </p:cNvPr>
          <p:cNvSpPr>
            <a:spLocks noGrp="1"/>
          </p:cNvSpPr>
          <p:nvPr>
            <p:ph type="title"/>
          </p:nvPr>
        </p:nvSpPr>
        <p:spPr/>
        <p:txBody>
          <a:bodyPr/>
          <a:lstStyle/>
          <a:p>
            <a:endParaRPr lang="en-AU"/>
          </a:p>
        </p:txBody>
      </p:sp>
      <p:pic>
        <p:nvPicPr>
          <p:cNvPr id="4" name="Picture 3">
            <a:extLst>
              <a:ext uri="{FF2B5EF4-FFF2-40B4-BE49-F238E27FC236}">
                <a16:creationId xmlns:a16="http://schemas.microsoft.com/office/drawing/2014/main" id="{FF511B5B-C536-4A03-BB55-A1F58D85AA81}"/>
              </a:ext>
            </a:extLst>
          </p:cNvPr>
          <p:cNvPicPr>
            <a:picLocks noChangeAspect="1"/>
          </p:cNvPicPr>
          <p:nvPr/>
        </p:nvPicPr>
        <p:blipFill>
          <a:blip r:embed="rId2"/>
          <a:stretch>
            <a:fillRect/>
          </a:stretch>
        </p:blipFill>
        <p:spPr>
          <a:xfrm>
            <a:off x="0" y="105499"/>
            <a:ext cx="12192000" cy="6647001"/>
          </a:xfrm>
          <a:prstGeom prst="rect">
            <a:avLst/>
          </a:prstGeom>
        </p:spPr>
      </p:pic>
    </p:spTree>
    <p:extLst>
      <p:ext uri="{BB962C8B-B14F-4D97-AF65-F5344CB8AC3E}">
        <p14:creationId xmlns:p14="http://schemas.microsoft.com/office/powerpoint/2010/main" val="7461927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B42CED-6A47-477A-9618-00939D3254D2}"/>
              </a:ext>
            </a:extLst>
          </p:cNvPr>
          <p:cNvSpPr>
            <a:spLocks noGrp="1"/>
          </p:cNvSpPr>
          <p:nvPr>
            <p:ph type="sldNum" sz="quarter" idx="11"/>
          </p:nvPr>
        </p:nvSpPr>
        <p:spPr/>
        <p:txBody>
          <a:bodyPr/>
          <a:lstStyle/>
          <a:p>
            <a:fld id="{71D586D2-677B-458F-B417-DB589973A882}" type="slidenum">
              <a:rPr lang="en-US" smtClean="0"/>
              <a:pPr/>
              <a:t>16</a:t>
            </a:fld>
            <a:endParaRPr lang="en-US" dirty="0"/>
          </a:p>
        </p:txBody>
      </p:sp>
      <p:sp>
        <p:nvSpPr>
          <p:cNvPr id="3" name="Title 2">
            <a:extLst>
              <a:ext uri="{FF2B5EF4-FFF2-40B4-BE49-F238E27FC236}">
                <a16:creationId xmlns:a16="http://schemas.microsoft.com/office/drawing/2014/main" id="{E8166BF9-50BB-4B6F-B2BF-247AD963CA85}"/>
              </a:ext>
            </a:extLst>
          </p:cNvPr>
          <p:cNvSpPr>
            <a:spLocks noGrp="1"/>
          </p:cNvSpPr>
          <p:nvPr>
            <p:ph type="title"/>
          </p:nvPr>
        </p:nvSpPr>
        <p:spPr/>
        <p:txBody>
          <a:bodyPr/>
          <a:lstStyle/>
          <a:p>
            <a:endParaRPr lang="en-AU"/>
          </a:p>
        </p:txBody>
      </p:sp>
      <p:pic>
        <p:nvPicPr>
          <p:cNvPr id="4" name="Picture 3">
            <a:extLst>
              <a:ext uri="{FF2B5EF4-FFF2-40B4-BE49-F238E27FC236}">
                <a16:creationId xmlns:a16="http://schemas.microsoft.com/office/drawing/2014/main" id="{CF528ECB-B5E1-4723-AF87-3A6ECAC68619}"/>
              </a:ext>
            </a:extLst>
          </p:cNvPr>
          <p:cNvPicPr>
            <a:picLocks noChangeAspect="1"/>
          </p:cNvPicPr>
          <p:nvPr/>
        </p:nvPicPr>
        <p:blipFill>
          <a:blip r:embed="rId2"/>
          <a:stretch>
            <a:fillRect/>
          </a:stretch>
        </p:blipFill>
        <p:spPr>
          <a:xfrm>
            <a:off x="0" y="36106"/>
            <a:ext cx="12192000" cy="6785788"/>
          </a:xfrm>
          <a:prstGeom prst="rect">
            <a:avLst/>
          </a:prstGeom>
        </p:spPr>
      </p:pic>
    </p:spTree>
    <p:extLst>
      <p:ext uri="{BB962C8B-B14F-4D97-AF65-F5344CB8AC3E}">
        <p14:creationId xmlns:p14="http://schemas.microsoft.com/office/powerpoint/2010/main" val="4169315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139C0-2E9E-499D-9D62-EA55FD3B4BDB}"/>
              </a:ext>
            </a:extLst>
          </p:cNvPr>
          <p:cNvSpPr>
            <a:spLocks noGrp="1"/>
          </p:cNvSpPr>
          <p:nvPr>
            <p:ph type="title"/>
          </p:nvPr>
        </p:nvSpPr>
        <p:spPr/>
        <p:txBody>
          <a:bodyPr/>
          <a:lstStyle/>
          <a:p>
            <a:r>
              <a:rPr lang="en-US" dirty="0"/>
              <a:t>Intelligent Automation can be viewed as the next generation RPA solution that adds ‘judgement’ and ‘learning’ to simple RPA automation</a:t>
            </a:r>
            <a:br>
              <a:rPr lang="en-US" dirty="0"/>
            </a:br>
            <a:endParaRPr lang="en-US" dirty="0"/>
          </a:p>
        </p:txBody>
      </p:sp>
      <p:sp>
        <p:nvSpPr>
          <p:cNvPr id="17" name="Slide Number Placeholder 7">
            <a:extLst>
              <a:ext uri="{FF2B5EF4-FFF2-40B4-BE49-F238E27FC236}">
                <a16:creationId xmlns:a16="http://schemas.microsoft.com/office/drawing/2014/main" id="{5B19997D-9079-1E4B-99BE-895C0EBC4857}"/>
              </a:ext>
            </a:extLst>
          </p:cNvPr>
          <p:cNvSpPr>
            <a:spLocks noGrp="1"/>
          </p:cNvSpPr>
          <p:nvPr>
            <p:ph type="sldNum" sz="quarter" idx="10"/>
          </p:nvPr>
        </p:nvSpPr>
        <p:spPr>
          <a:xfrm>
            <a:off x="11326439" y="6356350"/>
            <a:ext cx="613311" cy="365125"/>
          </a:xfrm>
        </p:spPr>
        <p:txBody>
          <a:bodyPr/>
          <a:lstStyle/>
          <a:p>
            <a:pPr lvl="0"/>
            <a:fld id="{1E441D7E-802C-45EB-BCCA-F02D76FE908F}" type="slidenum">
              <a:rPr lang="en-US" altLang="en-US" noProof="0" smtClean="0"/>
              <a:pPr lvl="0"/>
              <a:t>17</a:t>
            </a:fld>
            <a:endParaRPr lang="en-US" altLang="en-US" noProof="0"/>
          </a:p>
        </p:txBody>
      </p:sp>
      <p:sp>
        <p:nvSpPr>
          <p:cNvPr id="12" name="Text Placeholder 11">
            <a:extLst>
              <a:ext uri="{FF2B5EF4-FFF2-40B4-BE49-F238E27FC236}">
                <a16:creationId xmlns:a16="http://schemas.microsoft.com/office/drawing/2014/main" id="{3997E56A-C00E-42A3-938F-CD13CE563B77}"/>
              </a:ext>
            </a:extLst>
          </p:cNvPr>
          <p:cNvSpPr>
            <a:spLocks noGrp="1"/>
          </p:cNvSpPr>
          <p:nvPr>
            <p:ph type="body" sz="quarter" idx="15"/>
          </p:nvPr>
        </p:nvSpPr>
        <p:spPr/>
        <p:txBody>
          <a:bodyPr/>
          <a:lstStyle/>
          <a:p>
            <a:endParaRPr lang="en-US"/>
          </a:p>
        </p:txBody>
      </p:sp>
      <p:sp>
        <p:nvSpPr>
          <p:cNvPr id="20" name="Title 1">
            <a:extLst>
              <a:ext uri="{FF2B5EF4-FFF2-40B4-BE49-F238E27FC236}">
                <a16:creationId xmlns:a16="http://schemas.microsoft.com/office/drawing/2014/main" id="{ACA8D5B1-AFE8-BE4C-A220-EDD7892F9C6F}"/>
              </a:ext>
            </a:extLst>
          </p:cNvPr>
          <p:cNvSpPr txBox="1">
            <a:spLocks/>
          </p:cNvSpPr>
          <p:nvPr/>
        </p:nvSpPr>
        <p:spPr>
          <a:xfrm>
            <a:off x="549872" y="-605011"/>
            <a:ext cx="10972800" cy="4572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2800" kern="1200">
                <a:solidFill>
                  <a:schemeClr val="accent1"/>
                </a:solidFill>
                <a:latin typeface="+mj-lt"/>
                <a:ea typeface="+mj-ea"/>
                <a:cs typeface="+mj-cs"/>
              </a:defRPr>
            </a:lvl1pPr>
          </a:lstStyle>
          <a:p>
            <a:pPr lvl="0">
              <a:defRPr/>
            </a:pPr>
            <a:endParaRPr lang="en-US" sz="2500" b="1" dirty="0">
              <a:solidFill>
                <a:srgbClr val="0079C0"/>
              </a:solidFill>
            </a:endParaRPr>
          </a:p>
        </p:txBody>
      </p:sp>
      <p:sp>
        <p:nvSpPr>
          <p:cNvPr id="7" name="Freeform 2">
            <a:extLst>
              <a:ext uri="{FF2B5EF4-FFF2-40B4-BE49-F238E27FC236}">
                <a16:creationId xmlns:a16="http://schemas.microsoft.com/office/drawing/2014/main" id="{5E8BEDF3-43E3-1A47-BEC0-C6AF10BA58ED}"/>
              </a:ext>
            </a:extLst>
          </p:cNvPr>
          <p:cNvSpPr>
            <a:spLocks/>
          </p:cNvSpPr>
          <p:nvPr/>
        </p:nvSpPr>
        <p:spPr bwMode="blackWhite">
          <a:xfrm>
            <a:off x="8435860" y="1794666"/>
            <a:ext cx="2372857" cy="3757974"/>
          </a:xfrm>
          <a:custGeom>
            <a:avLst/>
            <a:gdLst>
              <a:gd name="T0" fmla="*/ 0 w 633"/>
              <a:gd name="T1" fmla="*/ 1127378 h 1744"/>
              <a:gd name="T2" fmla="*/ 2816 w 633"/>
              <a:gd name="T3" fmla="*/ 3937916 h 1744"/>
              <a:gd name="T4" fmla="*/ 1779947 w 633"/>
              <a:gd name="T5" fmla="*/ 3937916 h 1744"/>
              <a:gd name="T6" fmla="*/ 1779947 w 633"/>
              <a:gd name="T7" fmla="*/ 0 h 1744"/>
              <a:gd name="T8" fmla="*/ 1664475 w 633"/>
              <a:gd name="T9" fmla="*/ 124260 h 1744"/>
              <a:gd name="T10" fmla="*/ 1512391 w 633"/>
              <a:gd name="T11" fmla="*/ 246261 h 1744"/>
              <a:gd name="T12" fmla="*/ 1318062 w 633"/>
              <a:gd name="T13" fmla="*/ 388595 h 1744"/>
              <a:gd name="T14" fmla="*/ 1064588 w 633"/>
              <a:gd name="T15" fmla="*/ 551263 h 1744"/>
              <a:gd name="T16" fmla="*/ 811115 w 633"/>
              <a:gd name="T17" fmla="*/ 707153 h 1744"/>
              <a:gd name="T18" fmla="*/ 582989 w 633"/>
              <a:gd name="T19" fmla="*/ 829154 h 1744"/>
              <a:gd name="T20" fmla="*/ 253473 w 633"/>
              <a:gd name="T21" fmla="*/ 998599 h 1744"/>
              <a:gd name="T22" fmla="*/ 0 w 633"/>
              <a:gd name="T23" fmla="*/ 1127378 h 17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3"/>
              <a:gd name="T37" fmla="*/ 0 h 1744"/>
              <a:gd name="T38" fmla="*/ 633 w 633"/>
              <a:gd name="T39" fmla="*/ 1744 h 17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3" h="1744">
                <a:moveTo>
                  <a:pt x="0" y="499"/>
                </a:moveTo>
                <a:lnTo>
                  <a:pt x="1" y="1743"/>
                </a:lnTo>
                <a:lnTo>
                  <a:pt x="632" y="1743"/>
                </a:lnTo>
                <a:lnTo>
                  <a:pt x="632" y="0"/>
                </a:lnTo>
                <a:lnTo>
                  <a:pt x="591" y="55"/>
                </a:lnTo>
                <a:lnTo>
                  <a:pt x="537" y="109"/>
                </a:lnTo>
                <a:lnTo>
                  <a:pt x="468" y="172"/>
                </a:lnTo>
                <a:lnTo>
                  <a:pt x="378" y="244"/>
                </a:lnTo>
                <a:lnTo>
                  <a:pt x="288" y="313"/>
                </a:lnTo>
                <a:lnTo>
                  <a:pt x="207" y="367"/>
                </a:lnTo>
                <a:lnTo>
                  <a:pt x="90" y="442"/>
                </a:lnTo>
                <a:lnTo>
                  <a:pt x="0" y="499"/>
                </a:lnTo>
              </a:path>
            </a:pathLst>
          </a:custGeom>
          <a:solidFill>
            <a:schemeClr val="tx1"/>
          </a:solidFill>
          <a:ln w="12700" cap="rnd">
            <a:solidFill>
              <a:schemeClr val="bg1"/>
            </a:solidFill>
            <a:round/>
            <a:headEnd/>
            <a:tailEnd/>
          </a:ln>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8" name="Freeform 3">
            <a:extLst>
              <a:ext uri="{FF2B5EF4-FFF2-40B4-BE49-F238E27FC236}">
                <a16:creationId xmlns:a16="http://schemas.microsoft.com/office/drawing/2014/main" id="{9CCA0AD3-7ACA-EB45-BE88-3A2D435C591A}"/>
              </a:ext>
            </a:extLst>
          </p:cNvPr>
          <p:cNvSpPr>
            <a:spLocks/>
          </p:cNvSpPr>
          <p:nvPr/>
        </p:nvSpPr>
        <p:spPr bwMode="blackWhite">
          <a:xfrm>
            <a:off x="6036272" y="2922015"/>
            <a:ext cx="2374970" cy="2630624"/>
          </a:xfrm>
          <a:custGeom>
            <a:avLst/>
            <a:gdLst>
              <a:gd name="T0" fmla="*/ 0 w 634"/>
              <a:gd name="T1" fmla="*/ 555217 h 1246"/>
              <a:gd name="T2" fmla="*/ 0 w 634"/>
              <a:gd name="T3" fmla="*/ 2569686 h 1246"/>
              <a:gd name="T4" fmla="*/ 1778721 w 634"/>
              <a:gd name="T5" fmla="*/ 2569686 h 1246"/>
              <a:gd name="T6" fmla="*/ 1781536 w 634"/>
              <a:gd name="T7" fmla="*/ 0 h 1246"/>
              <a:gd name="T8" fmla="*/ 1607041 w 634"/>
              <a:gd name="T9" fmla="*/ 70176 h 1246"/>
              <a:gd name="T10" fmla="*/ 1432546 w 634"/>
              <a:gd name="T11" fmla="*/ 136224 h 1246"/>
              <a:gd name="T12" fmla="*/ 1224278 w 634"/>
              <a:gd name="T13" fmla="*/ 206400 h 1246"/>
              <a:gd name="T14" fmla="*/ 1010381 w 634"/>
              <a:gd name="T15" fmla="*/ 276577 h 1246"/>
              <a:gd name="T16" fmla="*/ 723309 w 634"/>
              <a:gd name="T17" fmla="*/ 363265 h 1246"/>
              <a:gd name="T18" fmla="*/ 470010 w 634"/>
              <a:gd name="T19" fmla="*/ 437569 h 1246"/>
              <a:gd name="T20" fmla="*/ 194196 w 634"/>
              <a:gd name="T21" fmla="*/ 507745 h 1246"/>
              <a:gd name="T22" fmla="*/ 0 w 634"/>
              <a:gd name="T23" fmla="*/ 555217 h 1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4"/>
              <a:gd name="T37" fmla="*/ 0 h 1246"/>
              <a:gd name="T38" fmla="*/ 634 w 634"/>
              <a:gd name="T39" fmla="*/ 1246 h 12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4" h="1246">
                <a:moveTo>
                  <a:pt x="0" y="269"/>
                </a:moveTo>
                <a:lnTo>
                  <a:pt x="0" y="1245"/>
                </a:lnTo>
                <a:lnTo>
                  <a:pt x="632" y="1245"/>
                </a:lnTo>
                <a:lnTo>
                  <a:pt x="633" y="0"/>
                </a:lnTo>
                <a:lnTo>
                  <a:pt x="571" y="34"/>
                </a:lnTo>
                <a:lnTo>
                  <a:pt x="509" y="66"/>
                </a:lnTo>
                <a:lnTo>
                  <a:pt x="435" y="100"/>
                </a:lnTo>
                <a:lnTo>
                  <a:pt x="359" y="134"/>
                </a:lnTo>
                <a:lnTo>
                  <a:pt x="257" y="176"/>
                </a:lnTo>
                <a:lnTo>
                  <a:pt x="167" y="212"/>
                </a:lnTo>
                <a:lnTo>
                  <a:pt x="69" y="246"/>
                </a:lnTo>
                <a:lnTo>
                  <a:pt x="0" y="269"/>
                </a:lnTo>
              </a:path>
            </a:pathLst>
          </a:custGeom>
          <a:solidFill>
            <a:schemeClr val="accent4"/>
          </a:solidFill>
          <a:ln w="12700" cap="rnd">
            <a:solidFill>
              <a:schemeClr val="bg1"/>
            </a:solidFill>
            <a:round/>
            <a:headEnd/>
            <a:tailEnd/>
          </a:ln>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 name="Freeform 4">
            <a:extLst>
              <a:ext uri="{FF2B5EF4-FFF2-40B4-BE49-F238E27FC236}">
                <a16:creationId xmlns:a16="http://schemas.microsoft.com/office/drawing/2014/main" id="{4D38ECFD-BF64-2B43-9296-E90E10A2EA02}"/>
              </a:ext>
            </a:extLst>
          </p:cNvPr>
          <p:cNvSpPr>
            <a:spLocks/>
          </p:cNvSpPr>
          <p:nvPr/>
        </p:nvSpPr>
        <p:spPr bwMode="blackWhite">
          <a:xfrm>
            <a:off x="3578813" y="3527504"/>
            <a:ext cx="2396100" cy="2025135"/>
          </a:xfrm>
          <a:custGeom>
            <a:avLst/>
            <a:gdLst>
              <a:gd name="T0" fmla="*/ 0 w 640"/>
              <a:gd name="T1" fmla="*/ 2147483647 h 705"/>
              <a:gd name="T2" fmla="*/ 0 w 640"/>
              <a:gd name="T3" fmla="*/ 2147483647 h 705"/>
              <a:gd name="T4" fmla="*/ 2147483647 w 640"/>
              <a:gd name="T5" fmla="*/ 2147483647 h 705"/>
              <a:gd name="T6" fmla="*/ 2147483647 w 640"/>
              <a:gd name="T7" fmla="*/ 0 h 705"/>
              <a:gd name="T8" fmla="*/ 2147483647 w 640"/>
              <a:gd name="T9" fmla="*/ 2147483647 h 705"/>
              <a:gd name="T10" fmla="*/ 2147483647 w 640"/>
              <a:gd name="T11" fmla="*/ 2147483647 h 705"/>
              <a:gd name="T12" fmla="*/ 2147483647 w 640"/>
              <a:gd name="T13" fmla="*/ 2147483647 h 705"/>
              <a:gd name="T14" fmla="*/ 2147483647 w 640"/>
              <a:gd name="T15" fmla="*/ 2147483647 h 705"/>
              <a:gd name="T16" fmla="*/ 2147483647 w 640"/>
              <a:gd name="T17" fmla="*/ 2147483647 h 705"/>
              <a:gd name="T18" fmla="*/ 2147483647 w 640"/>
              <a:gd name="T19" fmla="*/ 2147483647 h 705"/>
              <a:gd name="T20" fmla="*/ 2147483647 w 640"/>
              <a:gd name="T21" fmla="*/ 2147483647 h 705"/>
              <a:gd name="T22" fmla="*/ 0 w 640"/>
              <a:gd name="T23" fmla="*/ 2147483647 h 7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0"/>
              <a:gd name="T37" fmla="*/ 0 h 705"/>
              <a:gd name="T38" fmla="*/ 640 w 640"/>
              <a:gd name="T39" fmla="*/ 705 h 7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0" h="705">
                <a:moveTo>
                  <a:pt x="0" y="159"/>
                </a:moveTo>
                <a:lnTo>
                  <a:pt x="0" y="704"/>
                </a:lnTo>
                <a:lnTo>
                  <a:pt x="639" y="704"/>
                </a:lnTo>
                <a:lnTo>
                  <a:pt x="639" y="0"/>
                </a:lnTo>
                <a:lnTo>
                  <a:pt x="599" y="16"/>
                </a:lnTo>
                <a:lnTo>
                  <a:pt x="556" y="33"/>
                </a:lnTo>
                <a:lnTo>
                  <a:pt x="493" y="54"/>
                </a:lnTo>
                <a:lnTo>
                  <a:pt x="403" y="78"/>
                </a:lnTo>
                <a:lnTo>
                  <a:pt x="308" y="101"/>
                </a:lnTo>
                <a:lnTo>
                  <a:pt x="218" y="119"/>
                </a:lnTo>
                <a:lnTo>
                  <a:pt x="112" y="138"/>
                </a:lnTo>
                <a:lnTo>
                  <a:pt x="0" y="159"/>
                </a:lnTo>
              </a:path>
            </a:pathLst>
          </a:custGeom>
          <a:solidFill>
            <a:schemeClr val="accent1"/>
          </a:solidFill>
          <a:ln w="12700" cap="rnd">
            <a:solidFill>
              <a:schemeClr val="bg1"/>
            </a:solidFill>
            <a:round/>
            <a:headEnd/>
            <a:tailEnd/>
          </a:ln>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Freeform 5">
            <a:extLst>
              <a:ext uri="{FF2B5EF4-FFF2-40B4-BE49-F238E27FC236}">
                <a16:creationId xmlns:a16="http://schemas.microsoft.com/office/drawing/2014/main" id="{68510956-DCF6-8D4F-AB90-7E095044BC52}"/>
              </a:ext>
            </a:extLst>
          </p:cNvPr>
          <p:cNvSpPr>
            <a:spLocks/>
          </p:cNvSpPr>
          <p:nvPr/>
        </p:nvSpPr>
        <p:spPr bwMode="blackWhite">
          <a:xfrm>
            <a:off x="1119613" y="4005105"/>
            <a:ext cx="2423567" cy="1547534"/>
          </a:xfrm>
          <a:custGeom>
            <a:avLst/>
            <a:gdLst>
              <a:gd name="T0" fmla="*/ 0 w 647"/>
              <a:gd name="T1" fmla="*/ 2147483647 h 548"/>
              <a:gd name="T2" fmla="*/ 0 w 647"/>
              <a:gd name="T3" fmla="*/ 2147483647 h 548"/>
              <a:gd name="T4" fmla="*/ 2147483647 w 647"/>
              <a:gd name="T5" fmla="*/ 2147483647 h 548"/>
              <a:gd name="T6" fmla="*/ 2147483647 w 647"/>
              <a:gd name="T7" fmla="*/ 0 h 548"/>
              <a:gd name="T8" fmla="*/ 2147483647 w 647"/>
              <a:gd name="T9" fmla="*/ 2147483647 h 548"/>
              <a:gd name="T10" fmla="*/ 2147483647 w 647"/>
              <a:gd name="T11" fmla="*/ 2147483647 h 548"/>
              <a:gd name="T12" fmla="*/ 2147483647 w 647"/>
              <a:gd name="T13" fmla="*/ 2147483647 h 548"/>
              <a:gd name="T14" fmla="*/ 2147483647 w 647"/>
              <a:gd name="T15" fmla="*/ 2147483647 h 548"/>
              <a:gd name="T16" fmla="*/ 2147483647 w 647"/>
              <a:gd name="T17" fmla="*/ 2147483647 h 548"/>
              <a:gd name="T18" fmla="*/ 2147483647 w 647"/>
              <a:gd name="T19" fmla="*/ 2147483647 h 548"/>
              <a:gd name="T20" fmla="*/ 2147483647 w 647"/>
              <a:gd name="T21" fmla="*/ 2147483647 h 548"/>
              <a:gd name="T22" fmla="*/ 0 w 647"/>
              <a:gd name="T23" fmla="*/ 2147483647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7"/>
              <a:gd name="T37" fmla="*/ 0 h 548"/>
              <a:gd name="T38" fmla="*/ 647 w 647"/>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solidFill>
            <a:schemeClr val="accent2"/>
          </a:solidFill>
          <a:ln w="12700" cap="rnd">
            <a:solidFill>
              <a:schemeClr val="bg1"/>
            </a:solidFill>
            <a:round/>
            <a:headEnd/>
            <a:tailEnd/>
          </a:ln>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5FB7CE4D-9DF9-AA43-8079-232230A803CE}"/>
              </a:ext>
            </a:extLst>
          </p:cNvPr>
          <p:cNvSpPr txBox="1"/>
          <p:nvPr/>
        </p:nvSpPr>
        <p:spPr>
          <a:xfrm rot="5400000">
            <a:off x="9742449" y="3394452"/>
            <a:ext cx="27480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5"/>
                </a:solidFill>
                <a:effectLst/>
                <a:uLnTx/>
                <a:uFillTx/>
                <a:latin typeface="Arial" panose="020B0604020202020204"/>
                <a:ea typeface="+mn-ea"/>
                <a:cs typeface="+mn-cs"/>
              </a:rPr>
              <a:t>Value</a:t>
            </a:r>
          </a:p>
        </p:txBody>
      </p:sp>
      <p:sp>
        <p:nvSpPr>
          <p:cNvPr id="16" name="TextBox 15">
            <a:extLst>
              <a:ext uri="{FF2B5EF4-FFF2-40B4-BE49-F238E27FC236}">
                <a16:creationId xmlns:a16="http://schemas.microsoft.com/office/drawing/2014/main" id="{47A43A56-A0F2-3541-84FA-4905053BAE41}"/>
              </a:ext>
            </a:extLst>
          </p:cNvPr>
          <p:cNvSpPr txBox="1"/>
          <p:nvPr/>
        </p:nvSpPr>
        <p:spPr>
          <a:xfrm>
            <a:off x="4084320" y="5972646"/>
            <a:ext cx="4023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5"/>
                </a:solidFill>
                <a:effectLst/>
                <a:uLnTx/>
                <a:uFillTx/>
                <a:latin typeface="Arial" panose="020B0604020202020204"/>
                <a:ea typeface="+mn-ea"/>
                <a:cs typeface="+mn-cs"/>
              </a:rPr>
              <a:t>Automation Capability</a:t>
            </a:r>
          </a:p>
        </p:txBody>
      </p:sp>
      <p:sp>
        <p:nvSpPr>
          <p:cNvPr id="4" name="TextBox 3">
            <a:extLst>
              <a:ext uri="{FF2B5EF4-FFF2-40B4-BE49-F238E27FC236}">
                <a16:creationId xmlns:a16="http://schemas.microsoft.com/office/drawing/2014/main" id="{03E95325-989F-F149-BB8E-B50A73E723CA}"/>
              </a:ext>
            </a:extLst>
          </p:cNvPr>
          <p:cNvSpPr txBox="1"/>
          <p:nvPr/>
        </p:nvSpPr>
        <p:spPr>
          <a:xfrm>
            <a:off x="1412099" y="3728924"/>
            <a:ext cx="19094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Arial" panose="020B0604020202020204"/>
                <a:ea typeface="+mn-ea"/>
                <a:cs typeface="+mn-cs"/>
              </a:rPr>
              <a:t>Scripts / Macros</a:t>
            </a:r>
          </a:p>
        </p:txBody>
      </p:sp>
      <p:sp>
        <p:nvSpPr>
          <p:cNvPr id="18" name="TextBox 17">
            <a:extLst>
              <a:ext uri="{FF2B5EF4-FFF2-40B4-BE49-F238E27FC236}">
                <a16:creationId xmlns:a16="http://schemas.microsoft.com/office/drawing/2014/main" id="{93A3BB1A-1BE5-F541-9245-7DB0AC2EB976}"/>
              </a:ext>
            </a:extLst>
          </p:cNvPr>
          <p:cNvSpPr txBox="1"/>
          <p:nvPr/>
        </p:nvSpPr>
        <p:spPr>
          <a:xfrm>
            <a:off x="3853718" y="3159582"/>
            <a:ext cx="19094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Arial" panose="020B0604020202020204"/>
                <a:ea typeface="+mn-ea"/>
                <a:cs typeface="+mn-cs"/>
              </a:rPr>
              <a:t>Robotic Process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Arial" panose="020B0604020202020204"/>
                <a:ea typeface="+mn-ea"/>
                <a:cs typeface="+mn-cs"/>
              </a:rPr>
              <a:t>Automation</a:t>
            </a:r>
          </a:p>
        </p:txBody>
      </p:sp>
      <p:sp>
        <p:nvSpPr>
          <p:cNvPr id="19" name="TextBox 18">
            <a:extLst>
              <a:ext uri="{FF2B5EF4-FFF2-40B4-BE49-F238E27FC236}">
                <a16:creationId xmlns:a16="http://schemas.microsoft.com/office/drawing/2014/main" id="{AB4A3D54-63AE-CC43-A6F0-209A1025B289}"/>
              </a:ext>
            </a:extLst>
          </p:cNvPr>
          <p:cNvSpPr txBox="1"/>
          <p:nvPr/>
        </p:nvSpPr>
        <p:spPr>
          <a:xfrm>
            <a:off x="6246903" y="2527121"/>
            <a:ext cx="19094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Arial" panose="020B0604020202020204"/>
                <a:ea typeface="+mn-ea"/>
                <a:cs typeface="+mn-cs"/>
              </a:rPr>
              <a:t>Intelligent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Arial" panose="020B0604020202020204"/>
                <a:ea typeface="+mn-ea"/>
                <a:cs typeface="+mn-cs"/>
              </a:rPr>
              <a:t>Automation</a:t>
            </a:r>
          </a:p>
        </p:txBody>
      </p:sp>
      <p:sp>
        <p:nvSpPr>
          <p:cNvPr id="21" name="TextBox 20">
            <a:extLst>
              <a:ext uri="{FF2B5EF4-FFF2-40B4-BE49-F238E27FC236}">
                <a16:creationId xmlns:a16="http://schemas.microsoft.com/office/drawing/2014/main" id="{B7EC06CF-38C2-2740-98FB-F4193F85D464}"/>
              </a:ext>
            </a:extLst>
          </p:cNvPr>
          <p:cNvSpPr txBox="1"/>
          <p:nvPr/>
        </p:nvSpPr>
        <p:spPr>
          <a:xfrm>
            <a:off x="8584961" y="1674912"/>
            <a:ext cx="19094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Arial" panose="020B0604020202020204"/>
                <a:ea typeface="+mn-ea"/>
                <a:cs typeface="+mn-cs"/>
              </a:rPr>
              <a:t>Artificial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Arial" panose="020B0604020202020204"/>
                <a:ea typeface="+mn-ea"/>
                <a:cs typeface="+mn-cs"/>
              </a:rPr>
              <a:t>Intelligence</a:t>
            </a:r>
          </a:p>
        </p:txBody>
      </p:sp>
      <p:sp>
        <p:nvSpPr>
          <p:cNvPr id="22" name="TextBox 21">
            <a:extLst>
              <a:ext uri="{FF2B5EF4-FFF2-40B4-BE49-F238E27FC236}">
                <a16:creationId xmlns:a16="http://schemas.microsoft.com/office/drawing/2014/main" id="{F6F210B6-A5CE-9146-9F28-004C0B5F3675}"/>
              </a:ext>
            </a:extLst>
          </p:cNvPr>
          <p:cNvSpPr txBox="1"/>
          <p:nvPr/>
        </p:nvSpPr>
        <p:spPr>
          <a:xfrm>
            <a:off x="3672706" y="4068644"/>
            <a:ext cx="2331394"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srgbClr val="FFFFFF"/>
                </a:solidFill>
                <a:effectLst/>
                <a:uLnTx/>
                <a:uFillTx/>
                <a:latin typeface="Arial" panose="020B0604020202020204"/>
                <a:ea typeface="+mn-ea"/>
                <a:cs typeface="+mn-cs"/>
              </a:rPr>
              <a:t>Automates rules-based tasks across multiple applications to create</a:t>
            </a:r>
            <a:r>
              <a:rPr lang="en-US" i="1" dirty="0">
                <a:solidFill>
                  <a:srgbClr val="FFFFFF"/>
                </a:solidFill>
                <a:latin typeface="Arial" panose="020B0604020202020204"/>
              </a:rPr>
              <a:t> a Digital Worker</a:t>
            </a:r>
            <a:endParaRPr kumimoji="0" lang="en-US" b="0" i="1"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39512BF1-C66A-F44C-97AE-C237280A0C7D}"/>
              </a:ext>
            </a:extLst>
          </p:cNvPr>
          <p:cNvSpPr txBox="1"/>
          <p:nvPr/>
        </p:nvSpPr>
        <p:spPr>
          <a:xfrm>
            <a:off x="1371174" y="4325296"/>
            <a:ext cx="192677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srgbClr val="FFFFFF"/>
                </a:solidFill>
                <a:effectLst/>
                <a:uLnTx/>
                <a:uFillTx/>
                <a:latin typeface="Arial" panose="020B0604020202020204"/>
                <a:ea typeface="+mn-ea"/>
                <a:cs typeface="+mn-cs"/>
              </a:rPr>
              <a:t>Automates rules-based tasks within a single application</a:t>
            </a:r>
          </a:p>
        </p:txBody>
      </p:sp>
      <p:sp>
        <p:nvSpPr>
          <p:cNvPr id="24" name="TextBox 23">
            <a:extLst>
              <a:ext uri="{FF2B5EF4-FFF2-40B4-BE49-F238E27FC236}">
                <a16:creationId xmlns:a16="http://schemas.microsoft.com/office/drawing/2014/main" id="{4F2E2DAA-6ECF-974D-A7C6-EC514649648A}"/>
              </a:ext>
            </a:extLst>
          </p:cNvPr>
          <p:cNvSpPr txBox="1"/>
          <p:nvPr/>
        </p:nvSpPr>
        <p:spPr>
          <a:xfrm>
            <a:off x="5962974" y="3800161"/>
            <a:ext cx="2564533"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srgbClr val="FFFFFF"/>
                </a:solidFill>
                <a:effectLst/>
                <a:uLnTx/>
                <a:uFillTx/>
                <a:latin typeface="Arial" panose="020B0604020202020204"/>
                <a:ea typeface="+mn-ea"/>
                <a:cs typeface="+mn-cs"/>
              </a:rPr>
              <a:t>Augments human judgment and decision making by combining machine learning and automation to create smart Digital Workers</a:t>
            </a:r>
          </a:p>
        </p:txBody>
      </p:sp>
      <p:sp>
        <p:nvSpPr>
          <p:cNvPr id="25" name="TextBox 24">
            <a:extLst>
              <a:ext uri="{FF2B5EF4-FFF2-40B4-BE49-F238E27FC236}">
                <a16:creationId xmlns:a16="http://schemas.microsoft.com/office/drawing/2014/main" id="{55074264-FF55-2B4D-811C-31FEBD38D815}"/>
              </a:ext>
            </a:extLst>
          </p:cNvPr>
          <p:cNvSpPr txBox="1"/>
          <p:nvPr/>
        </p:nvSpPr>
        <p:spPr>
          <a:xfrm>
            <a:off x="8444836" y="2699202"/>
            <a:ext cx="2331394"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srgbClr val="FFFFFF"/>
                </a:solidFill>
                <a:effectLst/>
                <a:uLnTx/>
                <a:uFillTx/>
                <a:latin typeface="Arial" panose="020B0604020202020204"/>
                <a:ea typeface="+mn-ea"/>
                <a:cs typeface="+mn-cs"/>
              </a:rPr>
              <a:t>Mimics human </a:t>
            </a:r>
            <a:r>
              <a:rPr lang="en-US" i="1" dirty="0">
                <a:solidFill>
                  <a:srgbClr val="FFFFFF"/>
                </a:solidFill>
                <a:latin typeface="Arial" panose="020B0604020202020204"/>
              </a:rPr>
              <a:t>actions and decision-making</a:t>
            </a:r>
            <a:r>
              <a:rPr kumimoji="0" lang="en-US" b="0" i="1" u="none" strike="noStrike" kern="1200" cap="none" spc="0" normalizeH="0" baseline="0" noProof="0" dirty="0">
                <a:ln>
                  <a:noFill/>
                </a:ln>
                <a:solidFill>
                  <a:srgbClr val="FFFFFF"/>
                </a:solidFill>
                <a:effectLst/>
                <a:uLnTx/>
                <a:uFillTx/>
                <a:latin typeface="Arial" panose="020B0604020202020204"/>
                <a:ea typeface="+mn-ea"/>
                <a:cs typeface="+mn-cs"/>
              </a:rPr>
              <a:t> using advanced technologies to understand environments and improve outcomes while creating the AI Digital Worker</a:t>
            </a:r>
          </a:p>
        </p:txBody>
      </p:sp>
      <p:sp>
        <p:nvSpPr>
          <p:cNvPr id="15" name="Rounded Rectangle 14">
            <a:extLst>
              <a:ext uri="{FF2B5EF4-FFF2-40B4-BE49-F238E27FC236}">
                <a16:creationId xmlns:a16="http://schemas.microsoft.com/office/drawing/2014/main" id="{0C41D66A-FF31-B848-BC14-3EB928313B35}"/>
              </a:ext>
            </a:extLst>
          </p:cNvPr>
          <p:cNvSpPr/>
          <p:nvPr/>
        </p:nvSpPr>
        <p:spPr bwMode="auto">
          <a:xfrm>
            <a:off x="5997491" y="1963804"/>
            <a:ext cx="2453853" cy="3658604"/>
          </a:xfrm>
          <a:prstGeom prst="roundRect">
            <a:avLst/>
          </a:prstGeom>
          <a:noFill/>
          <a:ln w="38100" cap="flat" cmpd="sng" algn="ctr">
            <a:solidFill>
              <a:schemeClr val="accent4"/>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 name="TextBox 25">
            <a:extLst>
              <a:ext uri="{FF2B5EF4-FFF2-40B4-BE49-F238E27FC236}">
                <a16:creationId xmlns:a16="http://schemas.microsoft.com/office/drawing/2014/main" id="{FA881D4B-A03F-7C40-AF6E-1AC1F09DE414}"/>
              </a:ext>
            </a:extLst>
          </p:cNvPr>
          <p:cNvSpPr txBox="1"/>
          <p:nvPr/>
        </p:nvSpPr>
        <p:spPr>
          <a:xfrm>
            <a:off x="6691168" y="1760045"/>
            <a:ext cx="975194"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accent1"/>
                </a:solidFill>
                <a:effectLst/>
                <a:uLnTx/>
                <a:uFillTx/>
                <a:latin typeface="Arial" panose="020B0604020202020204"/>
                <a:ea typeface="+mn-ea"/>
                <a:cs typeface="+mn-cs"/>
              </a:rPr>
              <a:t>Kofax</a:t>
            </a:r>
          </a:p>
        </p:txBody>
      </p:sp>
      <p:sp>
        <p:nvSpPr>
          <p:cNvPr id="27" name="TextBox 26">
            <a:extLst>
              <a:ext uri="{FF2B5EF4-FFF2-40B4-BE49-F238E27FC236}">
                <a16:creationId xmlns:a16="http://schemas.microsoft.com/office/drawing/2014/main" id="{74194F48-BF0B-954E-BF73-7CD5485884F7}"/>
              </a:ext>
            </a:extLst>
          </p:cNvPr>
          <p:cNvSpPr txBox="1"/>
          <p:nvPr/>
        </p:nvSpPr>
        <p:spPr>
          <a:xfrm>
            <a:off x="1810433" y="5586104"/>
            <a:ext cx="11290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accent5"/>
                </a:solidFill>
                <a:effectLst/>
                <a:uLnTx/>
                <a:uFillTx/>
                <a:latin typeface="Arial" panose="020B0604020202020204"/>
                <a:ea typeface="+mn-ea"/>
                <a:cs typeface="+mn-cs"/>
              </a:rPr>
              <a:t>1980s</a:t>
            </a:r>
          </a:p>
        </p:txBody>
      </p:sp>
      <p:sp>
        <p:nvSpPr>
          <p:cNvPr id="28" name="TextBox 27">
            <a:extLst>
              <a:ext uri="{FF2B5EF4-FFF2-40B4-BE49-F238E27FC236}">
                <a16:creationId xmlns:a16="http://schemas.microsoft.com/office/drawing/2014/main" id="{14B665AF-65D7-C545-A955-C6C023997AE8}"/>
              </a:ext>
            </a:extLst>
          </p:cNvPr>
          <p:cNvSpPr txBox="1"/>
          <p:nvPr/>
        </p:nvSpPr>
        <p:spPr>
          <a:xfrm>
            <a:off x="4330916" y="5598680"/>
            <a:ext cx="11290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accent5"/>
                </a:solidFill>
                <a:effectLst/>
                <a:uLnTx/>
                <a:uFillTx/>
                <a:latin typeface="Arial" panose="020B0604020202020204"/>
                <a:ea typeface="+mn-ea"/>
                <a:cs typeface="+mn-cs"/>
              </a:rPr>
              <a:t>2005</a:t>
            </a:r>
          </a:p>
        </p:txBody>
      </p:sp>
      <p:sp>
        <p:nvSpPr>
          <p:cNvPr id="29" name="TextBox 28">
            <a:extLst>
              <a:ext uri="{FF2B5EF4-FFF2-40B4-BE49-F238E27FC236}">
                <a16:creationId xmlns:a16="http://schemas.microsoft.com/office/drawing/2014/main" id="{40A834BA-252F-4E49-B50F-8087AD2FA2B5}"/>
              </a:ext>
            </a:extLst>
          </p:cNvPr>
          <p:cNvSpPr txBox="1"/>
          <p:nvPr/>
        </p:nvSpPr>
        <p:spPr>
          <a:xfrm>
            <a:off x="6699000" y="5611256"/>
            <a:ext cx="11290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accent5"/>
                </a:solidFill>
                <a:effectLst/>
                <a:uLnTx/>
                <a:uFillTx/>
                <a:latin typeface="Arial" panose="020B0604020202020204"/>
                <a:ea typeface="+mn-ea"/>
                <a:cs typeface="+mn-cs"/>
              </a:rPr>
              <a:t>2018</a:t>
            </a:r>
          </a:p>
        </p:txBody>
      </p:sp>
      <p:sp>
        <p:nvSpPr>
          <p:cNvPr id="30" name="TextBox 29">
            <a:extLst>
              <a:ext uri="{FF2B5EF4-FFF2-40B4-BE49-F238E27FC236}">
                <a16:creationId xmlns:a16="http://schemas.microsoft.com/office/drawing/2014/main" id="{D529A37B-0694-7040-B98C-58F842CE3153}"/>
              </a:ext>
            </a:extLst>
          </p:cNvPr>
          <p:cNvSpPr txBox="1"/>
          <p:nvPr/>
        </p:nvSpPr>
        <p:spPr>
          <a:xfrm>
            <a:off x="9078807" y="5623832"/>
            <a:ext cx="11290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solidFill>
                  <a:schemeClr val="accent5"/>
                </a:solidFill>
                <a:latin typeface="Arial" panose="020B0604020202020204"/>
              </a:rPr>
              <a:t>?</a:t>
            </a:r>
            <a:endParaRPr kumimoji="0" lang="en-US" sz="1400" b="0" i="1" u="none" strike="noStrike" kern="1200" cap="none" spc="0" normalizeH="0" baseline="0" noProof="0" dirty="0">
              <a:ln>
                <a:noFill/>
              </a:ln>
              <a:solidFill>
                <a:schemeClr val="accent5"/>
              </a:solidFill>
              <a:effectLst/>
              <a:uLnTx/>
              <a:uFillTx/>
              <a:latin typeface="Arial" panose="020B0604020202020204"/>
            </a:endParaRPr>
          </a:p>
        </p:txBody>
      </p:sp>
    </p:spTree>
    <p:extLst>
      <p:ext uri="{BB962C8B-B14F-4D97-AF65-F5344CB8AC3E}">
        <p14:creationId xmlns:p14="http://schemas.microsoft.com/office/powerpoint/2010/main" val="22133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7">
            <a:extLst>
              <a:ext uri="{FF2B5EF4-FFF2-40B4-BE49-F238E27FC236}">
                <a16:creationId xmlns:a16="http://schemas.microsoft.com/office/drawing/2014/main" id="{0CB520DA-92F7-944B-A857-83BC47F034D7}"/>
              </a:ext>
            </a:extLst>
          </p:cNvPr>
          <p:cNvSpPr txBox="1">
            <a:spLocks/>
          </p:cNvSpPr>
          <p:nvPr/>
        </p:nvSpPr>
        <p:spPr>
          <a:xfrm>
            <a:off x="10668000" y="6492240"/>
            <a:ext cx="91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E441D7E-802C-45EB-BCCA-F02D76FE908F}" type="slidenum">
              <a:rPr lang="en-US" altLang="en-US" sz="1000" smtClean="0">
                <a:solidFill>
                  <a:schemeClr val="bg1"/>
                </a:solidFill>
              </a:rPr>
              <a:pPr algn="r"/>
              <a:t>18</a:t>
            </a:fld>
            <a:endParaRPr lang="en-US" altLang="en-US" sz="1000" dirty="0">
              <a:solidFill>
                <a:schemeClr val="bg1"/>
              </a:solidFill>
            </a:endParaRPr>
          </a:p>
        </p:txBody>
      </p:sp>
      <p:sp>
        <p:nvSpPr>
          <p:cNvPr id="2" name="TextBox 1">
            <a:extLst>
              <a:ext uri="{FF2B5EF4-FFF2-40B4-BE49-F238E27FC236}">
                <a16:creationId xmlns:a16="http://schemas.microsoft.com/office/drawing/2014/main" id="{7B15AB8A-4C09-1046-93F8-C7233DC2BE4A}"/>
              </a:ext>
            </a:extLst>
          </p:cNvPr>
          <p:cNvSpPr txBox="1"/>
          <p:nvPr/>
        </p:nvSpPr>
        <p:spPr>
          <a:xfrm>
            <a:off x="6184232" y="5663361"/>
            <a:ext cx="5193506" cy="461665"/>
          </a:xfrm>
          <a:prstGeom prst="rect">
            <a:avLst/>
          </a:prstGeom>
          <a:noFill/>
        </p:spPr>
        <p:txBody>
          <a:bodyPr wrap="square" rtlCol="0">
            <a:spAutoFit/>
          </a:bodyPr>
          <a:lstStyle/>
          <a:p>
            <a:pPr algn="ctr"/>
            <a:r>
              <a:rPr lang="en-US" sz="1200" i="1" dirty="0">
                <a:solidFill>
                  <a:schemeClr val="accent5"/>
                </a:solidFill>
              </a:rPr>
              <a:t>Kofax will use the hype around the Intelligent Automation market to become the ‘connective tissue’ platform provider of digital solutions </a:t>
            </a:r>
          </a:p>
        </p:txBody>
      </p:sp>
      <p:sp>
        <p:nvSpPr>
          <p:cNvPr id="7" name="Title 6">
            <a:extLst>
              <a:ext uri="{FF2B5EF4-FFF2-40B4-BE49-F238E27FC236}">
                <a16:creationId xmlns:a16="http://schemas.microsoft.com/office/drawing/2014/main" id="{92D5EB6F-5A85-4093-8A35-8F7FD86316A8}"/>
              </a:ext>
            </a:extLst>
          </p:cNvPr>
          <p:cNvSpPr>
            <a:spLocks noGrp="1"/>
          </p:cNvSpPr>
          <p:nvPr>
            <p:ph type="title"/>
          </p:nvPr>
        </p:nvSpPr>
        <p:spPr/>
        <p:txBody>
          <a:bodyPr/>
          <a:lstStyle/>
          <a:p>
            <a:r>
              <a:rPr lang="en-US" sz="2800" dirty="0">
                <a:solidFill>
                  <a:schemeClr val="bg1"/>
                </a:solidFill>
              </a:rPr>
              <a:t>Kofax will be a differentiated leader in a ~$15B Intelligent Automation (IA) global market</a:t>
            </a:r>
            <a:br>
              <a:rPr lang="en-US" sz="2800" i="1" dirty="0">
                <a:solidFill>
                  <a:schemeClr val="bg1"/>
                </a:solidFill>
              </a:rPr>
            </a:br>
            <a:endParaRPr lang="en-AU" dirty="0"/>
          </a:p>
        </p:txBody>
      </p:sp>
      <p:sp>
        <p:nvSpPr>
          <p:cNvPr id="8" name="Text Placeholder 7">
            <a:extLst>
              <a:ext uri="{FF2B5EF4-FFF2-40B4-BE49-F238E27FC236}">
                <a16:creationId xmlns:a16="http://schemas.microsoft.com/office/drawing/2014/main" id="{201FDD41-D118-478F-AD31-7E4FAD892BBD}"/>
              </a:ext>
            </a:extLst>
          </p:cNvPr>
          <p:cNvSpPr>
            <a:spLocks noGrp="1"/>
          </p:cNvSpPr>
          <p:nvPr>
            <p:ph type="body" sz="quarter" idx="13"/>
          </p:nvPr>
        </p:nvSpPr>
        <p:spPr>
          <a:xfrm>
            <a:off x="685801" y="1997657"/>
            <a:ext cx="4920916" cy="4192006"/>
          </a:xfrm>
        </p:spPr>
        <p:txBody>
          <a:bodyPr>
            <a:noAutofit/>
          </a:bodyPr>
          <a:lstStyle/>
          <a:p>
            <a:pPr marL="45720" indent="0">
              <a:buNone/>
            </a:pPr>
            <a:r>
              <a:rPr lang="en-US" sz="1800" b="1" dirty="0">
                <a:latin typeface="+mj-lt"/>
              </a:rPr>
              <a:t>Differentiators:</a:t>
            </a:r>
            <a:endParaRPr lang="en-US" sz="1800" b="1" i="1" dirty="0">
              <a:latin typeface="+mj-lt"/>
            </a:endParaRPr>
          </a:p>
          <a:p>
            <a:pPr indent="-274320"/>
            <a:r>
              <a:rPr lang="en-US" sz="1600" dirty="0">
                <a:latin typeface="+mj-lt"/>
              </a:rPr>
              <a:t>More platform capabilities than any other provider resulting in greater client ROI due to more end-to-end business processes automation</a:t>
            </a:r>
          </a:p>
          <a:p>
            <a:pPr indent="-274320"/>
            <a:r>
              <a:rPr lang="en-US" sz="1600" dirty="0">
                <a:latin typeface="+mj-lt"/>
              </a:rPr>
              <a:t>Pre-built solutions for key markets </a:t>
            </a:r>
            <a:r>
              <a:rPr lang="en-US" sz="1600" i="1" dirty="0">
                <a:latin typeface="+mj-lt"/>
              </a:rPr>
              <a:t>(KYC-AML, AP/IP, Onboarding, RPA, etc.) </a:t>
            </a:r>
            <a:endParaRPr lang="en-US" sz="1600" dirty="0">
              <a:latin typeface="+mj-lt"/>
            </a:endParaRPr>
          </a:p>
          <a:p>
            <a:pPr indent="-274320"/>
            <a:r>
              <a:rPr lang="en-US" sz="1600" dirty="0">
                <a:latin typeface="+mj-lt"/>
              </a:rPr>
              <a:t>Only platform to connect CIO SDLC and Business-Side COE</a:t>
            </a:r>
          </a:p>
          <a:p>
            <a:pPr indent="-274320"/>
            <a:r>
              <a:rPr lang="en-US" sz="1600" dirty="0">
                <a:latin typeface="+mj-lt"/>
              </a:rPr>
              <a:t>Competitors ‘build’ digital workers, Kofax will create a purpose-built Digital Workforce Management platform focused on ‘building &amp; managing’ </a:t>
            </a:r>
            <a:r>
              <a:rPr lang="en-US" sz="1600" i="1" dirty="0">
                <a:latin typeface="+mj-lt"/>
              </a:rPr>
              <a:t>(RPA bots, chatbots, AI engines, open source ML, CDA, etc.)</a:t>
            </a:r>
          </a:p>
          <a:p>
            <a:endParaRPr lang="en-AU" sz="1600" dirty="0">
              <a:latin typeface="+mj-lt"/>
            </a:endParaRPr>
          </a:p>
        </p:txBody>
      </p:sp>
      <p:sp>
        <p:nvSpPr>
          <p:cNvPr id="12" name="Text Placeholder 11">
            <a:extLst>
              <a:ext uri="{FF2B5EF4-FFF2-40B4-BE49-F238E27FC236}">
                <a16:creationId xmlns:a16="http://schemas.microsoft.com/office/drawing/2014/main" id="{00697DDE-4A98-4504-AEDF-70950FDB479C}"/>
              </a:ext>
            </a:extLst>
          </p:cNvPr>
          <p:cNvSpPr>
            <a:spLocks noGrp="1"/>
          </p:cNvSpPr>
          <p:nvPr>
            <p:ph type="body" sz="quarter" idx="15"/>
          </p:nvPr>
        </p:nvSpPr>
        <p:spPr/>
        <p:txBody>
          <a:bodyPr/>
          <a:lstStyle/>
          <a:p>
            <a:endParaRPr lang="en-AU" dirty="0"/>
          </a:p>
        </p:txBody>
      </p:sp>
      <p:pic>
        <p:nvPicPr>
          <p:cNvPr id="16" name="Picture 15">
            <a:extLst>
              <a:ext uri="{FF2B5EF4-FFF2-40B4-BE49-F238E27FC236}">
                <a16:creationId xmlns:a16="http://schemas.microsoft.com/office/drawing/2014/main" id="{A7D44FCC-7A01-4564-A7ED-196D7BDA217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5917872" y="1837984"/>
            <a:ext cx="6025073" cy="3717164"/>
          </a:xfrm>
          <a:prstGeom prst="rect">
            <a:avLst/>
          </a:prstGeom>
          <a:ln>
            <a:solidFill>
              <a:srgbClr val="EEB211"/>
            </a:solidFill>
          </a:ln>
        </p:spPr>
      </p:pic>
      <p:sp>
        <p:nvSpPr>
          <p:cNvPr id="3" name="Slide Number Placeholder 2">
            <a:extLst>
              <a:ext uri="{FF2B5EF4-FFF2-40B4-BE49-F238E27FC236}">
                <a16:creationId xmlns:a16="http://schemas.microsoft.com/office/drawing/2014/main" id="{5B68301D-0F54-46AC-A273-A04271474BE2}"/>
              </a:ext>
            </a:extLst>
          </p:cNvPr>
          <p:cNvSpPr>
            <a:spLocks noGrp="1"/>
          </p:cNvSpPr>
          <p:nvPr>
            <p:ph type="sldNum" sz="quarter" idx="10"/>
          </p:nvPr>
        </p:nvSpPr>
        <p:spPr/>
        <p:txBody>
          <a:bodyPr/>
          <a:lstStyle/>
          <a:p>
            <a:fld id="{71D586D2-677B-458F-B417-DB589973A882}" type="slidenum">
              <a:rPr lang="en-US" smtClean="0"/>
              <a:pPr/>
              <a:t>18</a:t>
            </a:fld>
            <a:endParaRPr lang="en-US" dirty="0"/>
          </a:p>
        </p:txBody>
      </p:sp>
    </p:spTree>
    <p:extLst>
      <p:ext uri="{BB962C8B-B14F-4D97-AF65-F5344CB8AC3E}">
        <p14:creationId xmlns:p14="http://schemas.microsoft.com/office/powerpoint/2010/main" val="282515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err="1"/>
              <a:t>Kofax</a:t>
            </a:r>
            <a:r>
              <a:rPr lang="en-GB" dirty="0"/>
              <a:t> Intelligent Automation – Five unified capabilities</a:t>
            </a:r>
            <a:endParaRPr lang="en-US" dirty="0"/>
          </a:p>
        </p:txBody>
      </p:sp>
      <p:sp>
        <p:nvSpPr>
          <p:cNvPr id="11" name="Text Placeholder 10">
            <a:extLst>
              <a:ext uri="{FF2B5EF4-FFF2-40B4-BE49-F238E27FC236}">
                <a16:creationId xmlns:a16="http://schemas.microsoft.com/office/drawing/2014/main" id="{FFA16316-5B2E-43F9-9D31-203BEA4C088D}"/>
              </a:ext>
            </a:extLst>
          </p:cNvPr>
          <p:cNvSpPr>
            <a:spLocks noGrp="1"/>
          </p:cNvSpPr>
          <p:nvPr>
            <p:ph type="body" sz="quarter" idx="15"/>
          </p:nvPr>
        </p:nvSpPr>
        <p:spPr/>
        <p:txBody>
          <a:bodyPr/>
          <a:lstStyle/>
          <a:p>
            <a:endParaRPr lang="en-US"/>
          </a:p>
        </p:txBody>
      </p:sp>
      <p:pic>
        <p:nvPicPr>
          <p:cNvPr id="10" name="Picture 9" descr="A picture containing clock, meter&#10;&#10;Description automatically generated">
            <a:extLst>
              <a:ext uri="{FF2B5EF4-FFF2-40B4-BE49-F238E27FC236}">
                <a16:creationId xmlns:a16="http://schemas.microsoft.com/office/drawing/2014/main" id="{BDBB8174-45C9-45F1-BFF9-4189E90248C5}"/>
              </a:ext>
            </a:extLst>
          </p:cNvPr>
          <p:cNvPicPr>
            <a:picLocks noChangeAspect="1"/>
          </p:cNvPicPr>
          <p:nvPr/>
        </p:nvPicPr>
        <p:blipFill rotWithShape="1">
          <a:blip r:embed="rId3"/>
          <a:srcRect l="16433" t="15615" r="16433" b="15613"/>
          <a:stretch/>
        </p:blipFill>
        <p:spPr>
          <a:xfrm>
            <a:off x="860422" y="1034714"/>
            <a:ext cx="5481518" cy="5615214"/>
          </a:xfrm>
          <a:prstGeom prst="rect">
            <a:avLst/>
          </a:prstGeom>
        </p:spPr>
      </p:pic>
      <p:sp>
        <p:nvSpPr>
          <p:cNvPr id="29" name="Rectangle 28">
            <a:extLst>
              <a:ext uri="{FF2B5EF4-FFF2-40B4-BE49-F238E27FC236}">
                <a16:creationId xmlns:a16="http://schemas.microsoft.com/office/drawing/2014/main" id="{AC91B4DB-C89B-45F6-B211-ECD737144767}"/>
              </a:ext>
            </a:extLst>
          </p:cNvPr>
          <p:cNvSpPr/>
          <p:nvPr/>
        </p:nvSpPr>
        <p:spPr>
          <a:xfrm>
            <a:off x="6364162" y="3783866"/>
            <a:ext cx="4166779" cy="461665"/>
          </a:xfrm>
          <a:prstGeom prst="rect">
            <a:avLst/>
          </a:prstGeom>
        </p:spPr>
        <p:txBody>
          <a:bodyPr wrap="square">
            <a:spAutoFit/>
          </a:bodyPr>
          <a:lstStyle/>
          <a:p>
            <a:pPr lvl="0"/>
            <a:r>
              <a:rPr lang="en-US" sz="1200" dirty="0">
                <a:solidFill>
                  <a:prstClr val="white"/>
                </a:solidFill>
                <a:latin typeface="+mj-lt"/>
              </a:rPr>
              <a:t>Automate repetitive tasks with a digital workforce of attended and unattended software robots</a:t>
            </a:r>
          </a:p>
        </p:txBody>
      </p:sp>
      <p:sp>
        <p:nvSpPr>
          <p:cNvPr id="30" name="Rectangle 29">
            <a:extLst>
              <a:ext uri="{FF2B5EF4-FFF2-40B4-BE49-F238E27FC236}">
                <a16:creationId xmlns:a16="http://schemas.microsoft.com/office/drawing/2014/main" id="{1AAF1A56-3D1B-429D-B49B-64557FE11C92}"/>
              </a:ext>
            </a:extLst>
          </p:cNvPr>
          <p:cNvSpPr/>
          <p:nvPr/>
        </p:nvSpPr>
        <p:spPr>
          <a:xfrm>
            <a:off x="6347189" y="2665079"/>
            <a:ext cx="3856927" cy="646331"/>
          </a:xfrm>
          <a:prstGeom prst="rect">
            <a:avLst/>
          </a:prstGeom>
        </p:spPr>
        <p:txBody>
          <a:bodyPr wrap="square">
            <a:spAutoFit/>
          </a:bodyPr>
          <a:lstStyle/>
          <a:p>
            <a:r>
              <a:rPr lang="en-GB" sz="1200" dirty="0">
                <a:solidFill>
                  <a:schemeClr val="bg1"/>
                </a:solidFill>
              </a:rPr>
              <a:t>Ingest &amp; understand any document and its information via any ingestion channel and in any format with capture and cognitive document automation</a:t>
            </a:r>
          </a:p>
        </p:txBody>
      </p:sp>
      <p:sp>
        <p:nvSpPr>
          <p:cNvPr id="31" name="Rectangle 30">
            <a:extLst>
              <a:ext uri="{FF2B5EF4-FFF2-40B4-BE49-F238E27FC236}">
                <a16:creationId xmlns:a16="http://schemas.microsoft.com/office/drawing/2014/main" id="{AFF14CF0-3BA2-4A18-8E7D-04AFF0F7DA73}"/>
              </a:ext>
            </a:extLst>
          </p:cNvPr>
          <p:cNvSpPr/>
          <p:nvPr/>
        </p:nvSpPr>
        <p:spPr>
          <a:xfrm>
            <a:off x="6354410" y="4725338"/>
            <a:ext cx="4166779" cy="461665"/>
          </a:xfrm>
          <a:prstGeom prst="rect">
            <a:avLst/>
          </a:prstGeom>
        </p:spPr>
        <p:txBody>
          <a:bodyPr wrap="square">
            <a:spAutoFit/>
          </a:bodyPr>
          <a:lstStyle/>
          <a:p>
            <a:r>
              <a:rPr lang="en-GB" sz="1200" dirty="0">
                <a:solidFill>
                  <a:schemeClr val="bg1"/>
                </a:solidFill>
              </a:rPr>
              <a:t>Drive successful outcomes by orchestrating multiple actions, people, software robots, policies &amp; systems</a:t>
            </a:r>
            <a:endParaRPr lang="en-US" sz="1200" dirty="0"/>
          </a:p>
        </p:txBody>
      </p:sp>
      <p:sp>
        <p:nvSpPr>
          <p:cNvPr id="32" name="Rectangle 31">
            <a:extLst>
              <a:ext uri="{FF2B5EF4-FFF2-40B4-BE49-F238E27FC236}">
                <a16:creationId xmlns:a16="http://schemas.microsoft.com/office/drawing/2014/main" id="{84900CA0-8A7B-4D36-AC3C-2EB3BF7D00BC}"/>
              </a:ext>
            </a:extLst>
          </p:cNvPr>
          <p:cNvSpPr/>
          <p:nvPr/>
        </p:nvSpPr>
        <p:spPr>
          <a:xfrm>
            <a:off x="6364162" y="5707098"/>
            <a:ext cx="3992174" cy="461665"/>
          </a:xfrm>
          <a:prstGeom prst="rect">
            <a:avLst/>
          </a:prstGeom>
        </p:spPr>
        <p:txBody>
          <a:bodyPr wrap="square">
            <a:spAutoFit/>
          </a:bodyPr>
          <a:lstStyle/>
          <a:p>
            <a:pPr lvl="0"/>
            <a:r>
              <a:rPr lang="en-GB" sz="1200" dirty="0">
                <a:solidFill>
                  <a:prstClr val="white"/>
                </a:solidFill>
                <a:latin typeface="+mj-lt"/>
              </a:rPr>
              <a:t>Provide actionable analytics for any business process with increased visibility and deeper insights</a:t>
            </a:r>
          </a:p>
        </p:txBody>
      </p:sp>
      <p:sp>
        <p:nvSpPr>
          <p:cNvPr id="33" name="Rectangle 32">
            <a:extLst>
              <a:ext uri="{FF2B5EF4-FFF2-40B4-BE49-F238E27FC236}">
                <a16:creationId xmlns:a16="http://schemas.microsoft.com/office/drawing/2014/main" id="{D2207C6F-26B0-4A2A-8B38-06ECAD05AE4D}"/>
              </a:ext>
            </a:extLst>
          </p:cNvPr>
          <p:cNvSpPr/>
          <p:nvPr/>
        </p:nvSpPr>
        <p:spPr>
          <a:xfrm>
            <a:off x="6364162" y="1603632"/>
            <a:ext cx="3644807" cy="646331"/>
          </a:xfrm>
          <a:prstGeom prst="rect">
            <a:avLst/>
          </a:prstGeom>
        </p:spPr>
        <p:txBody>
          <a:bodyPr wrap="square">
            <a:spAutoFit/>
          </a:bodyPr>
          <a:lstStyle/>
          <a:p>
            <a:r>
              <a:rPr lang="en-US" sz="1200" dirty="0">
                <a:solidFill>
                  <a:schemeClr val="bg1"/>
                </a:solidFill>
              </a:rPr>
              <a:t>Communicate and transact in efficient, effective, and trusted ways with e-signature, facial recognition and on-demand communications</a:t>
            </a:r>
          </a:p>
        </p:txBody>
      </p:sp>
      <p:sp>
        <p:nvSpPr>
          <p:cNvPr id="34" name="Rectangle 33">
            <a:extLst>
              <a:ext uri="{FF2B5EF4-FFF2-40B4-BE49-F238E27FC236}">
                <a16:creationId xmlns:a16="http://schemas.microsoft.com/office/drawing/2014/main" id="{118B05C0-B803-4BC6-B381-1C1008E880B4}"/>
              </a:ext>
            </a:extLst>
          </p:cNvPr>
          <p:cNvSpPr/>
          <p:nvPr/>
        </p:nvSpPr>
        <p:spPr>
          <a:xfrm>
            <a:off x="6347189" y="2391904"/>
            <a:ext cx="2947696" cy="338554"/>
          </a:xfrm>
          <a:prstGeom prst="rect">
            <a:avLst/>
          </a:prstGeom>
        </p:spPr>
        <p:txBody>
          <a:bodyPr wrap="square">
            <a:spAutoFit/>
          </a:bodyPr>
          <a:lstStyle/>
          <a:p>
            <a:r>
              <a:rPr lang="en-US" sz="1600" b="1" dirty="0">
                <a:solidFill>
                  <a:prstClr val="white"/>
                </a:solidFill>
                <a:cs typeface="Arial" panose="020B0604020202020204" pitchFamily="34" charset="0"/>
              </a:rPr>
              <a:t>COGNITIVE CAPTURE</a:t>
            </a:r>
          </a:p>
        </p:txBody>
      </p:sp>
      <p:sp>
        <p:nvSpPr>
          <p:cNvPr id="35" name="Rectangle 34">
            <a:extLst>
              <a:ext uri="{FF2B5EF4-FFF2-40B4-BE49-F238E27FC236}">
                <a16:creationId xmlns:a16="http://schemas.microsoft.com/office/drawing/2014/main" id="{6DDEA6B3-8B3A-430E-9DF0-4AAF60468595}"/>
              </a:ext>
            </a:extLst>
          </p:cNvPr>
          <p:cNvSpPr/>
          <p:nvPr/>
        </p:nvSpPr>
        <p:spPr>
          <a:xfrm>
            <a:off x="6347189" y="3518515"/>
            <a:ext cx="4629926" cy="338554"/>
          </a:xfrm>
          <a:prstGeom prst="rect">
            <a:avLst/>
          </a:prstGeom>
        </p:spPr>
        <p:txBody>
          <a:bodyPr wrap="square">
            <a:spAutoFit/>
          </a:bodyPr>
          <a:lstStyle/>
          <a:p>
            <a:r>
              <a:rPr lang="en-US" sz="1600" b="1" dirty="0">
                <a:solidFill>
                  <a:prstClr val="white"/>
                </a:solidFill>
                <a:cs typeface="Arial" panose="020B0604020202020204" pitchFamily="34" charset="0"/>
              </a:rPr>
              <a:t>ROBOTIC PROCESS AUTOMATION</a:t>
            </a:r>
          </a:p>
        </p:txBody>
      </p:sp>
      <p:sp>
        <p:nvSpPr>
          <p:cNvPr id="36" name="Rectangle 35">
            <a:extLst>
              <a:ext uri="{FF2B5EF4-FFF2-40B4-BE49-F238E27FC236}">
                <a16:creationId xmlns:a16="http://schemas.microsoft.com/office/drawing/2014/main" id="{72AD9619-CB8A-438C-BE97-786584CF9A2B}"/>
              </a:ext>
            </a:extLst>
          </p:cNvPr>
          <p:cNvSpPr/>
          <p:nvPr/>
        </p:nvSpPr>
        <p:spPr>
          <a:xfrm>
            <a:off x="6347189" y="4471605"/>
            <a:ext cx="3407724" cy="338554"/>
          </a:xfrm>
          <a:prstGeom prst="rect">
            <a:avLst/>
          </a:prstGeom>
        </p:spPr>
        <p:txBody>
          <a:bodyPr wrap="square">
            <a:spAutoFit/>
          </a:bodyPr>
          <a:lstStyle/>
          <a:p>
            <a:r>
              <a:rPr lang="en-US" sz="1600" b="1" dirty="0">
                <a:solidFill>
                  <a:prstClr val="white"/>
                </a:solidFill>
                <a:cs typeface="Arial" panose="020B0604020202020204" pitchFamily="34" charset="0"/>
              </a:rPr>
              <a:t>PROCESS ORCHESTRATION</a:t>
            </a:r>
          </a:p>
        </p:txBody>
      </p:sp>
      <p:sp>
        <p:nvSpPr>
          <p:cNvPr id="37" name="Rectangle 36">
            <a:extLst>
              <a:ext uri="{FF2B5EF4-FFF2-40B4-BE49-F238E27FC236}">
                <a16:creationId xmlns:a16="http://schemas.microsoft.com/office/drawing/2014/main" id="{90307E27-5A22-4CFD-8C0C-5EE99A0B3FA6}"/>
              </a:ext>
            </a:extLst>
          </p:cNvPr>
          <p:cNvSpPr/>
          <p:nvPr/>
        </p:nvSpPr>
        <p:spPr>
          <a:xfrm>
            <a:off x="6364162" y="1314443"/>
            <a:ext cx="3612854" cy="338554"/>
          </a:xfrm>
          <a:prstGeom prst="rect">
            <a:avLst/>
          </a:prstGeom>
        </p:spPr>
        <p:txBody>
          <a:bodyPr wrap="square">
            <a:spAutoFit/>
          </a:bodyPr>
          <a:lstStyle/>
          <a:p>
            <a:r>
              <a:rPr lang="en-US" sz="1600" b="1" dirty="0">
                <a:solidFill>
                  <a:prstClr val="white"/>
                </a:solidFill>
                <a:cs typeface="Arial" panose="020B0604020202020204" pitchFamily="34" charset="0"/>
              </a:rPr>
              <a:t>MOBILITY &amp; ENGAGEMENT</a:t>
            </a:r>
          </a:p>
        </p:txBody>
      </p:sp>
      <p:sp>
        <p:nvSpPr>
          <p:cNvPr id="38" name="Rectangle 37">
            <a:extLst>
              <a:ext uri="{FF2B5EF4-FFF2-40B4-BE49-F238E27FC236}">
                <a16:creationId xmlns:a16="http://schemas.microsoft.com/office/drawing/2014/main" id="{D6EC92B9-4EF0-4D9D-AAAD-82F9799A39C1}"/>
              </a:ext>
            </a:extLst>
          </p:cNvPr>
          <p:cNvSpPr/>
          <p:nvPr/>
        </p:nvSpPr>
        <p:spPr>
          <a:xfrm>
            <a:off x="6364162" y="5440736"/>
            <a:ext cx="3030259" cy="338554"/>
          </a:xfrm>
          <a:prstGeom prst="rect">
            <a:avLst/>
          </a:prstGeom>
        </p:spPr>
        <p:txBody>
          <a:bodyPr wrap="square">
            <a:spAutoFit/>
          </a:bodyPr>
          <a:lstStyle/>
          <a:p>
            <a:r>
              <a:rPr lang="en-US" sz="1600" b="1" dirty="0">
                <a:solidFill>
                  <a:prstClr val="white"/>
                </a:solidFill>
                <a:cs typeface="Arial" panose="020B0604020202020204" pitchFamily="34" charset="0"/>
              </a:rPr>
              <a:t>ADVANCED ANALYTICS</a:t>
            </a:r>
          </a:p>
        </p:txBody>
      </p:sp>
      <p:sp>
        <p:nvSpPr>
          <p:cNvPr id="12" name="Slide Number Placeholder 11">
            <a:extLst>
              <a:ext uri="{FF2B5EF4-FFF2-40B4-BE49-F238E27FC236}">
                <a16:creationId xmlns:a16="http://schemas.microsoft.com/office/drawing/2014/main" id="{02DA7FC9-0B04-4057-A0A1-33924D57042D}"/>
              </a:ext>
            </a:extLst>
          </p:cNvPr>
          <p:cNvSpPr>
            <a:spLocks noGrp="1"/>
          </p:cNvSpPr>
          <p:nvPr>
            <p:ph type="sldNum" sz="quarter" idx="10"/>
          </p:nvPr>
        </p:nvSpPr>
        <p:spPr/>
        <p:txBody>
          <a:bodyPr/>
          <a:lstStyle/>
          <a:p>
            <a:fld id="{71D586D2-677B-458F-B417-DB589973A882}" type="slidenum">
              <a:rPr lang="en-US" smtClean="0"/>
              <a:pPr/>
              <a:t>19</a:t>
            </a:fld>
            <a:endParaRPr lang="en-US" dirty="0"/>
          </a:p>
        </p:txBody>
      </p:sp>
    </p:spTree>
    <p:extLst>
      <p:ext uri="{BB962C8B-B14F-4D97-AF65-F5344CB8AC3E}">
        <p14:creationId xmlns:p14="http://schemas.microsoft.com/office/powerpoint/2010/main" val="3211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prstGeom prst="rect">
            <a:avLst/>
          </a:prstGeom>
        </p:spPr>
        <p:txBody>
          <a:bodyPr/>
          <a:lstStyle/>
          <a:p>
            <a:fld id="{71D586D2-677B-458F-B417-DB589973A882}" type="slidenum">
              <a:rPr lang="en-US" smtClean="0"/>
              <a:pPr/>
              <a:t>2</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23784" y="0"/>
            <a:ext cx="1291578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64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Understand the Customer</a:t>
            </a:r>
            <a:endParaRPr lang="en-US" dirty="0"/>
          </a:p>
        </p:txBody>
      </p:sp>
      <p:sp>
        <p:nvSpPr>
          <p:cNvPr id="6" name="Text Placeholder 5">
            <a:extLst>
              <a:ext uri="{FF2B5EF4-FFF2-40B4-BE49-F238E27FC236}">
                <a16:creationId xmlns:a16="http://schemas.microsoft.com/office/drawing/2014/main" id="{9C082882-0655-4587-9EF4-6F75EAFCD884}"/>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20</a:t>
            </a:fld>
            <a:endParaRPr lang="en-US" dirty="0"/>
          </a:p>
        </p:txBody>
      </p:sp>
    </p:spTree>
    <p:extLst>
      <p:ext uri="{BB962C8B-B14F-4D97-AF65-F5344CB8AC3E}">
        <p14:creationId xmlns:p14="http://schemas.microsoft.com/office/powerpoint/2010/main" val="99945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Customer Engagement</a:t>
            </a:r>
          </a:p>
        </p:txBody>
      </p:sp>
      <p:sp>
        <p:nvSpPr>
          <p:cNvPr id="3" name="Content Placeholder 2"/>
          <p:cNvSpPr>
            <a:spLocks noGrp="1"/>
          </p:cNvSpPr>
          <p:nvPr>
            <p:ph type="body" sz="quarter" idx="12"/>
          </p:nvPr>
        </p:nvSpPr>
        <p:spPr/>
        <p:txBody>
          <a:bodyPr/>
          <a:lstStyle/>
          <a:p>
            <a:r>
              <a:rPr lang="en-GB" sz="2400" b="1" dirty="0"/>
              <a:t>Customer Analysis</a:t>
            </a:r>
          </a:p>
          <a:p>
            <a:pPr lvl="1"/>
            <a:r>
              <a:rPr lang="en-GB" sz="2400" dirty="0"/>
              <a:t>Corporate Vision of CEO, Board</a:t>
            </a:r>
          </a:p>
          <a:p>
            <a:pPr lvl="1"/>
            <a:r>
              <a:rPr lang="en-GB" sz="2400" dirty="0"/>
              <a:t>Goals of </a:t>
            </a:r>
            <a:r>
              <a:rPr lang="en-GB" sz="2400" dirty="0" err="1"/>
              <a:t>CxO</a:t>
            </a:r>
            <a:endParaRPr lang="en-GB" sz="2400" dirty="0"/>
          </a:p>
          <a:p>
            <a:pPr lvl="1"/>
            <a:r>
              <a:rPr lang="en-GB" sz="2400" dirty="0"/>
              <a:t>Needs of Department</a:t>
            </a:r>
          </a:p>
          <a:p>
            <a:pPr lvl="1"/>
            <a:r>
              <a:rPr lang="en-GB" sz="2400" dirty="0"/>
              <a:t>Pains of workers</a:t>
            </a:r>
          </a:p>
        </p:txBody>
      </p:sp>
      <p:sp>
        <p:nvSpPr>
          <p:cNvPr id="9" name="Text Placeholder 8">
            <a:extLst>
              <a:ext uri="{FF2B5EF4-FFF2-40B4-BE49-F238E27FC236}">
                <a16:creationId xmlns:a16="http://schemas.microsoft.com/office/drawing/2014/main" id="{DF1ADDE7-0527-47F9-8146-7C158ABC6378}"/>
              </a:ext>
            </a:extLst>
          </p:cNvPr>
          <p:cNvSpPr>
            <a:spLocks noGrp="1"/>
          </p:cNvSpPr>
          <p:nvPr>
            <p:ph type="body" sz="quarter" idx="15"/>
          </p:nvPr>
        </p:nvSpPr>
        <p:spPr/>
        <p:txBody>
          <a:bodyPr/>
          <a:lstStyle/>
          <a:p>
            <a:endParaRPr lang="en-US"/>
          </a:p>
        </p:txBody>
      </p:sp>
      <p:sp>
        <p:nvSpPr>
          <p:cNvPr id="4" name="Slide Number Placeholder 3"/>
          <p:cNvSpPr>
            <a:spLocks noGrp="1"/>
          </p:cNvSpPr>
          <p:nvPr>
            <p:ph type="sldNum" sz="quarter" idx="10"/>
          </p:nvPr>
        </p:nvSpPr>
        <p:spPr/>
        <p:txBody>
          <a:bodyPr/>
          <a:lstStyle/>
          <a:p>
            <a:fld id="{71D586D2-677B-458F-B417-DB589973A882}" type="slidenum">
              <a:rPr lang="en-US" smtClean="0"/>
              <a:pPr/>
              <a:t>21</a:t>
            </a:fld>
            <a:endParaRPr lang="en-US" dirty="0"/>
          </a:p>
        </p:txBody>
      </p:sp>
    </p:spTree>
    <p:extLst>
      <p:ext uri="{BB962C8B-B14F-4D97-AF65-F5344CB8AC3E}">
        <p14:creationId xmlns:p14="http://schemas.microsoft.com/office/powerpoint/2010/main" val="6623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Customer Qualification </a:t>
            </a:r>
            <a:endParaRPr lang="de-AT" dirty="0"/>
          </a:p>
        </p:txBody>
      </p:sp>
      <p:sp>
        <p:nvSpPr>
          <p:cNvPr id="5" name="Slide Number Placeholder 4">
            <a:extLst>
              <a:ext uri="{FF2B5EF4-FFF2-40B4-BE49-F238E27FC236}">
                <a16:creationId xmlns:a16="http://schemas.microsoft.com/office/drawing/2014/main" id="{DD49DB50-BE5E-43C8-943E-931F84695AF3}"/>
              </a:ext>
            </a:extLst>
          </p:cNvPr>
          <p:cNvSpPr>
            <a:spLocks noGrp="1"/>
          </p:cNvSpPr>
          <p:nvPr>
            <p:ph type="sldNum" sz="quarter" idx="10"/>
          </p:nvPr>
        </p:nvSpPr>
        <p:spPr/>
        <p:txBody>
          <a:bodyPr/>
          <a:lstStyle/>
          <a:p>
            <a:fld id="{71D586D2-677B-458F-B417-DB589973A882}" type="slidenum">
              <a:rPr lang="en-US" smtClean="0"/>
              <a:pPr/>
              <a:t>22</a:t>
            </a:fld>
            <a:endParaRPr lang="en-US" dirty="0"/>
          </a:p>
        </p:txBody>
      </p:sp>
      <p:sp>
        <p:nvSpPr>
          <p:cNvPr id="3" name="Content Placeholder 2"/>
          <p:cNvSpPr>
            <a:spLocks noGrp="1"/>
          </p:cNvSpPr>
          <p:nvPr>
            <p:ph type="body" sz="quarter" idx="14"/>
          </p:nvPr>
        </p:nvSpPr>
        <p:spPr>
          <a:xfrm>
            <a:off x="835389" y="1524764"/>
            <a:ext cx="10860492" cy="4831586"/>
          </a:xfrm>
        </p:spPr>
        <p:txBody>
          <a:bodyPr>
            <a:normAutofit fontScale="77500" lnSpcReduction="20000"/>
          </a:bodyPr>
          <a:lstStyle/>
          <a:p>
            <a:r>
              <a:rPr lang="en-AU" b="1" dirty="0"/>
              <a:t>(Executive) Vision </a:t>
            </a:r>
            <a:r>
              <a:rPr lang="en-AU" dirty="0"/>
              <a:t>– </a:t>
            </a:r>
            <a:r>
              <a:rPr lang="en-AU" i="1" dirty="0"/>
              <a:t>why the company exists, purpose, mission</a:t>
            </a:r>
          </a:p>
          <a:p>
            <a:pPr lvl="1"/>
            <a:r>
              <a:rPr lang="en-AU" dirty="0"/>
              <a:t>Simplify, best in field, best services, innovate, sustainability, social responsibility</a:t>
            </a:r>
          </a:p>
          <a:p>
            <a:pPr lvl="1"/>
            <a:r>
              <a:rPr lang="en-AU" dirty="0"/>
              <a:t>What is the corporate vision on the website?</a:t>
            </a:r>
          </a:p>
          <a:p>
            <a:r>
              <a:rPr lang="en-AU" b="1" dirty="0"/>
              <a:t>(Operational) Goals</a:t>
            </a:r>
            <a:r>
              <a:rPr lang="en-AU" dirty="0"/>
              <a:t>  - </a:t>
            </a:r>
            <a:r>
              <a:rPr lang="en-AU" i="1" dirty="0"/>
              <a:t>what they </a:t>
            </a:r>
            <a:r>
              <a:rPr lang="en-AU" i="1" u="sng" dirty="0"/>
              <a:t>want</a:t>
            </a:r>
            <a:r>
              <a:rPr lang="en-AU" i="1" dirty="0"/>
              <a:t> to do</a:t>
            </a:r>
            <a:endParaRPr lang="en-AU" u="sng" dirty="0"/>
          </a:p>
          <a:p>
            <a:pPr lvl="1"/>
            <a:r>
              <a:rPr lang="en-AU" dirty="0"/>
              <a:t>Improving speed, quality, service, growth, efficiency, market position, trust, </a:t>
            </a:r>
            <a:r>
              <a:rPr lang="en-AU" b="1" dirty="0"/>
              <a:t>creative</a:t>
            </a:r>
            <a:r>
              <a:rPr lang="en-AU" dirty="0"/>
              <a:t>, </a:t>
            </a:r>
            <a:endParaRPr lang="en-AU" b="1" dirty="0"/>
          </a:p>
          <a:p>
            <a:pPr lvl="1"/>
            <a:r>
              <a:rPr lang="en-AU" dirty="0"/>
              <a:t>“Automate”, transparency, customer satisfaction, prioritize</a:t>
            </a:r>
          </a:p>
          <a:p>
            <a:pPr lvl="1"/>
            <a:r>
              <a:rPr lang="en-AU" dirty="0"/>
              <a:t>Save money, create value</a:t>
            </a:r>
          </a:p>
          <a:p>
            <a:r>
              <a:rPr lang="en-AU" b="1" dirty="0"/>
              <a:t>(Departmental) Needs</a:t>
            </a:r>
            <a:r>
              <a:rPr lang="en-AU" dirty="0"/>
              <a:t>  -</a:t>
            </a:r>
            <a:r>
              <a:rPr lang="en-AU" i="1" dirty="0"/>
              <a:t> what they </a:t>
            </a:r>
            <a:r>
              <a:rPr lang="en-AU" i="1" u="sng" dirty="0"/>
              <a:t>need</a:t>
            </a:r>
            <a:r>
              <a:rPr lang="en-AU" i="1" dirty="0"/>
              <a:t> to do to achieve a goal</a:t>
            </a:r>
          </a:p>
          <a:p>
            <a:pPr lvl="1">
              <a:lnSpc>
                <a:spcPct val="120000"/>
              </a:lnSpc>
            </a:pPr>
            <a:r>
              <a:rPr lang="en-AU" dirty="0"/>
              <a:t>Comply, digitize, migrate, simplify, integrate, secure, retrieve, uptime, track, coordinate, streamline, “touchless”, measure …, keep employees happy and content, failure is not an option. </a:t>
            </a:r>
            <a:r>
              <a:rPr lang="en-AU" b="1" dirty="0"/>
              <a:t>Accuracy (quality of data), tracking, time frames</a:t>
            </a:r>
            <a:r>
              <a:rPr lang="en-AU" dirty="0"/>
              <a:t>, </a:t>
            </a:r>
            <a:r>
              <a:rPr lang="en-AU" b="1" dirty="0"/>
              <a:t>creative, error handling, productivity</a:t>
            </a:r>
          </a:p>
          <a:p>
            <a:r>
              <a:rPr lang="en-AU" b="1" dirty="0"/>
              <a:t>(Departmental) Pains</a:t>
            </a:r>
            <a:r>
              <a:rPr lang="en-AU" dirty="0"/>
              <a:t>   - </a:t>
            </a:r>
            <a:r>
              <a:rPr lang="en-AU" i="1" dirty="0"/>
              <a:t>prevents them from reaching a goal.</a:t>
            </a:r>
            <a:endParaRPr lang="en-AU" dirty="0"/>
          </a:p>
          <a:p>
            <a:pPr lvl="1"/>
            <a:r>
              <a:rPr lang="en-AU" i="1" dirty="0"/>
              <a:t>What happens if we do nothing at all?</a:t>
            </a:r>
          </a:p>
          <a:p>
            <a:pPr lvl="1"/>
            <a:r>
              <a:rPr lang="en-AU" dirty="0"/>
              <a:t>Slow, </a:t>
            </a:r>
            <a:r>
              <a:rPr lang="en-AU" dirty="0" err="1"/>
              <a:t>intransparent</a:t>
            </a:r>
            <a:r>
              <a:rPr lang="en-AU" dirty="0"/>
              <a:t>, lost, wrong, complaints, increasing costs, complex, wasteful, no resources, </a:t>
            </a:r>
            <a:r>
              <a:rPr lang="en-AU" b="1" dirty="0"/>
              <a:t>insecure data</a:t>
            </a:r>
            <a:r>
              <a:rPr lang="en-AU" dirty="0"/>
              <a:t>, </a:t>
            </a:r>
            <a:r>
              <a:rPr lang="en-AU" b="1" dirty="0"/>
              <a:t>time consuming, tedious</a:t>
            </a:r>
          </a:p>
        </p:txBody>
      </p:sp>
      <p:sp>
        <p:nvSpPr>
          <p:cNvPr id="7" name="Text Placeholder 6">
            <a:extLst>
              <a:ext uri="{FF2B5EF4-FFF2-40B4-BE49-F238E27FC236}">
                <a16:creationId xmlns:a16="http://schemas.microsoft.com/office/drawing/2014/main" id="{36BC2766-6009-4AB7-81DA-47DD0211CEF7}"/>
              </a:ext>
            </a:extLst>
          </p:cNvPr>
          <p:cNvSpPr>
            <a:spLocks noGrp="1"/>
          </p:cNvSpPr>
          <p:nvPr>
            <p:ph type="body" sz="quarter" idx="15"/>
          </p:nvPr>
        </p:nvSpPr>
        <p:spPr/>
        <p:txBody>
          <a:bodyPr/>
          <a:lstStyle/>
          <a:p>
            <a:endParaRPr lang="en-US"/>
          </a:p>
        </p:txBody>
      </p:sp>
      <p:sp>
        <p:nvSpPr>
          <p:cNvPr id="6" name="TextBox 5"/>
          <p:cNvSpPr txBox="1"/>
          <p:nvPr/>
        </p:nvSpPr>
        <p:spPr>
          <a:xfrm>
            <a:off x="9245600" y="1564640"/>
            <a:ext cx="2336800" cy="369332"/>
          </a:xfrm>
          <a:prstGeom prst="rect">
            <a:avLst/>
          </a:prstGeom>
          <a:noFill/>
        </p:spPr>
        <p:txBody>
          <a:bodyPr wrap="square" rtlCol="0">
            <a:spAutoFit/>
          </a:bodyPr>
          <a:lstStyle/>
          <a:p>
            <a:pPr algn="ctr"/>
            <a:r>
              <a:rPr lang="en-GB" b="1" dirty="0">
                <a:solidFill>
                  <a:srgbClr val="0079C0"/>
                </a:solidFill>
              </a:rPr>
              <a:t>Bold = RPA</a:t>
            </a:r>
          </a:p>
        </p:txBody>
      </p:sp>
    </p:spTree>
    <p:extLst>
      <p:ext uri="{BB962C8B-B14F-4D97-AF65-F5344CB8AC3E}">
        <p14:creationId xmlns:p14="http://schemas.microsoft.com/office/powerpoint/2010/main" val="348163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Meet the buyers</a:t>
            </a:r>
          </a:p>
        </p:txBody>
      </p:sp>
      <p:sp>
        <p:nvSpPr>
          <p:cNvPr id="4" name="Slide Number Placeholder 3">
            <a:extLst>
              <a:ext uri="{FF2B5EF4-FFF2-40B4-BE49-F238E27FC236}">
                <a16:creationId xmlns:a16="http://schemas.microsoft.com/office/drawing/2014/main" id="{CBF3F7B5-9820-474A-9734-B19D4FE74405}"/>
              </a:ext>
            </a:extLst>
          </p:cNvPr>
          <p:cNvSpPr>
            <a:spLocks noGrp="1"/>
          </p:cNvSpPr>
          <p:nvPr>
            <p:ph type="sldNum" sz="quarter" idx="10"/>
          </p:nvPr>
        </p:nvSpPr>
        <p:spPr/>
        <p:txBody>
          <a:bodyPr/>
          <a:lstStyle/>
          <a:p>
            <a:fld id="{71D586D2-677B-458F-B417-DB589973A882}" type="slidenum">
              <a:rPr lang="en-US" smtClean="0"/>
              <a:pPr/>
              <a:t>23</a:t>
            </a:fld>
            <a:endParaRPr lang="en-US" dirty="0"/>
          </a:p>
        </p:txBody>
      </p:sp>
      <p:sp>
        <p:nvSpPr>
          <p:cNvPr id="2" name="Content Placeholder 1"/>
          <p:cNvSpPr>
            <a:spLocks noGrp="1"/>
          </p:cNvSpPr>
          <p:nvPr>
            <p:ph type="body" sz="quarter" idx="15"/>
          </p:nvPr>
        </p:nvSpPr>
        <p:spPr>
          <a:prstGeom prst="rect">
            <a:avLst/>
          </a:prstGeom>
        </p:spPr>
        <p:txBody>
          <a:bodyPr/>
          <a:lstStyle/>
          <a:p>
            <a:endParaRPr lang="en-US" dirty="0"/>
          </a:p>
        </p:txBody>
      </p:sp>
      <p:pic>
        <p:nvPicPr>
          <p:cNvPr id="15" name="Picture 14">
            <a:extLst>
              <a:ext uri="{FF2B5EF4-FFF2-40B4-BE49-F238E27FC236}">
                <a16:creationId xmlns:a16="http://schemas.microsoft.com/office/drawing/2014/main" id="{01E62B4B-11F7-4B97-9E98-93D326FA5794}"/>
              </a:ext>
            </a:extLst>
          </p:cNvPr>
          <p:cNvPicPr preferRelativeResize="0"/>
          <p:nvPr/>
        </p:nvPicPr>
        <p:blipFill rotWithShape="1">
          <a:blip r:embed="rId2">
            <a:alphaModFix/>
          </a:blip>
          <a:srcRect l="26012" t="1765" r="30055" b="38977"/>
          <a:stretch/>
        </p:blipFill>
        <p:spPr>
          <a:xfrm>
            <a:off x="1802561" y="3163659"/>
            <a:ext cx="1275006" cy="1275006"/>
          </a:xfrm>
          <a:custGeom>
            <a:avLst/>
            <a:gdLst>
              <a:gd name="connsiteX0" fmla="*/ 637503 w 1275006"/>
              <a:gd name="connsiteY0" fmla="*/ 0 h 1275006"/>
              <a:gd name="connsiteX1" fmla="*/ 1275006 w 1275006"/>
              <a:gd name="connsiteY1" fmla="*/ 637503 h 1275006"/>
              <a:gd name="connsiteX2" fmla="*/ 637503 w 1275006"/>
              <a:gd name="connsiteY2" fmla="*/ 1275006 h 1275006"/>
              <a:gd name="connsiteX3" fmla="*/ 0 w 1275006"/>
              <a:gd name="connsiteY3" fmla="*/ 637503 h 1275006"/>
              <a:gd name="connsiteX4" fmla="*/ 637503 w 1275006"/>
              <a:gd name="connsiteY4" fmla="*/ 0 h 12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006" h="1275006">
                <a:moveTo>
                  <a:pt x="637503" y="0"/>
                </a:moveTo>
                <a:cubicBezTo>
                  <a:pt x="989586" y="0"/>
                  <a:pt x="1275006" y="285420"/>
                  <a:pt x="1275006" y="637503"/>
                </a:cubicBezTo>
                <a:cubicBezTo>
                  <a:pt x="1275006" y="989586"/>
                  <a:pt x="989586" y="1275006"/>
                  <a:pt x="637503" y="1275006"/>
                </a:cubicBezTo>
                <a:cubicBezTo>
                  <a:pt x="285420" y="1275006"/>
                  <a:pt x="0" y="989586"/>
                  <a:pt x="0" y="637503"/>
                </a:cubicBezTo>
                <a:cubicBezTo>
                  <a:pt x="0" y="285420"/>
                  <a:pt x="285420" y="0"/>
                  <a:pt x="637503" y="0"/>
                </a:cubicBezTo>
                <a:close/>
              </a:path>
            </a:pathLst>
          </a:custGeom>
          <a:noFill/>
          <a:ln>
            <a:noFill/>
          </a:ln>
        </p:spPr>
      </p:pic>
      <p:pic>
        <p:nvPicPr>
          <p:cNvPr id="16" name="Picture 15">
            <a:extLst>
              <a:ext uri="{FF2B5EF4-FFF2-40B4-BE49-F238E27FC236}">
                <a16:creationId xmlns:a16="http://schemas.microsoft.com/office/drawing/2014/main" id="{E520CA57-8F45-4C76-A3B7-A2179309D43A}"/>
              </a:ext>
            </a:extLst>
          </p:cNvPr>
          <p:cNvPicPr preferRelativeResize="0"/>
          <p:nvPr/>
        </p:nvPicPr>
        <p:blipFill rotWithShape="1">
          <a:blip r:embed="rId3">
            <a:alphaModFix/>
          </a:blip>
          <a:srcRect l="17682" t="1167" r="18848" b="39575"/>
          <a:stretch/>
        </p:blipFill>
        <p:spPr>
          <a:xfrm>
            <a:off x="1802561" y="1575558"/>
            <a:ext cx="1275006" cy="1275006"/>
          </a:xfrm>
          <a:custGeom>
            <a:avLst/>
            <a:gdLst>
              <a:gd name="connsiteX0" fmla="*/ 637503 w 1275006"/>
              <a:gd name="connsiteY0" fmla="*/ 0 h 1275006"/>
              <a:gd name="connsiteX1" fmla="*/ 1275006 w 1275006"/>
              <a:gd name="connsiteY1" fmla="*/ 637503 h 1275006"/>
              <a:gd name="connsiteX2" fmla="*/ 637503 w 1275006"/>
              <a:gd name="connsiteY2" fmla="*/ 1275006 h 1275006"/>
              <a:gd name="connsiteX3" fmla="*/ 0 w 1275006"/>
              <a:gd name="connsiteY3" fmla="*/ 637503 h 1275006"/>
              <a:gd name="connsiteX4" fmla="*/ 637503 w 1275006"/>
              <a:gd name="connsiteY4" fmla="*/ 0 h 12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006" h="1275006">
                <a:moveTo>
                  <a:pt x="637503" y="0"/>
                </a:moveTo>
                <a:cubicBezTo>
                  <a:pt x="989586" y="0"/>
                  <a:pt x="1275006" y="285420"/>
                  <a:pt x="1275006" y="637503"/>
                </a:cubicBezTo>
                <a:cubicBezTo>
                  <a:pt x="1275006" y="989586"/>
                  <a:pt x="989586" y="1275006"/>
                  <a:pt x="637503" y="1275006"/>
                </a:cubicBezTo>
                <a:cubicBezTo>
                  <a:pt x="285420" y="1275006"/>
                  <a:pt x="0" y="989586"/>
                  <a:pt x="0" y="637503"/>
                </a:cubicBezTo>
                <a:cubicBezTo>
                  <a:pt x="0" y="285420"/>
                  <a:pt x="285420" y="0"/>
                  <a:pt x="637503" y="0"/>
                </a:cubicBezTo>
                <a:close/>
              </a:path>
            </a:pathLst>
          </a:custGeom>
          <a:noFill/>
          <a:ln>
            <a:noFill/>
          </a:ln>
        </p:spPr>
      </p:pic>
      <p:pic>
        <p:nvPicPr>
          <p:cNvPr id="14" name="Picture 13">
            <a:extLst>
              <a:ext uri="{FF2B5EF4-FFF2-40B4-BE49-F238E27FC236}">
                <a16:creationId xmlns:a16="http://schemas.microsoft.com/office/drawing/2014/main" id="{7ED4B72E-8517-4D90-8711-740B9305C2F9}"/>
              </a:ext>
            </a:extLst>
          </p:cNvPr>
          <p:cNvPicPr preferRelativeResize="0"/>
          <p:nvPr/>
        </p:nvPicPr>
        <p:blipFill rotWithShape="1">
          <a:blip r:embed="rId4">
            <a:alphaModFix/>
          </a:blip>
          <a:srcRect l="12018" t="551" r="14588" b="41109"/>
          <a:stretch/>
        </p:blipFill>
        <p:spPr>
          <a:xfrm>
            <a:off x="1799330" y="4703631"/>
            <a:ext cx="1275006" cy="1275006"/>
          </a:xfrm>
          <a:custGeom>
            <a:avLst/>
            <a:gdLst>
              <a:gd name="connsiteX0" fmla="*/ 637503 w 1275006"/>
              <a:gd name="connsiteY0" fmla="*/ 0 h 1275006"/>
              <a:gd name="connsiteX1" fmla="*/ 1275006 w 1275006"/>
              <a:gd name="connsiteY1" fmla="*/ 637503 h 1275006"/>
              <a:gd name="connsiteX2" fmla="*/ 637503 w 1275006"/>
              <a:gd name="connsiteY2" fmla="*/ 1275006 h 1275006"/>
              <a:gd name="connsiteX3" fmla="*/ 0 w 1275006"/>
              <a:gd name="connsiteY3" fmla="*/ 637503 h 1275006"/>
              <a:gd name="connsiteX4" fmla="*/ 637503 w 1275006"/>
              <a:gd name="connsiteY4" fmla="*/ 0 h 12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006" h="1275006">
                <a:moveTo>
                  <a:pt x="637503" y="0"/>
                </a:moveTo>
                <a:cubicBezTo>
                  <a:pt x="989586" y="0"/>
                  <a:pt x="1275006" y="285420"/>
                  <a:pt x="1275006" y="637503"/>
                </a:cubicBezTo>
                <a:cubicBezTo>
                  <a:pt x="1275006" y="989586"/>
                  <a:pt x="989586" y="1275006"/>
                  <a:pt x="637503" y="1275006"/>
                </a:cubicBezTo>
                <a:cubicBezTo>
                  <a:pt x="285420" y="1275006"/>
                  <a:pt x="0" y="989586"/>
                  <a:pt x="0" y="637503"/>
                </a:cubicBezTo>
                <a:cubicBezTo>
                  <a:pt x="0" y="285420"/>
                  <a:pt x="285420" y="0"/>
                  <a:pt x="637503" y="0"/>
                </a:cubicBezTo>
                <a:close/>
              </a:path>
            </a:pathLst>
          </a:custGeom>
          <a:noFill/>
          <a:ln>
            <a:noFill/>
          </a:ln>
        </p:spPr>
      </p:pic>
      <p:sp>
        <p:nvSpPr>
          <p:cNvPr id="6" name="Rectangle 5">
            <a:extLst>
              <a:ext uri="{FF2B5EF4-FFF2-40B4-BE49-F238E27FC236}">
                <a16:creationId xmlns:a16="http://schemas.microsoft.com/office/drawing/2014/main" id="{04D9948C-6BF3-4424-98F5-B500F2BB2506}"/>
              </a:ext>
            </a:extLst>
          </p:cNvPr>
          <p:cNvSpPr/>
          <p:nvPr/>
        </p:nvSpPr>
        <p:spPr>
          <a:xfrm>
            <a:off x="3217154" y="1593957"/>
            <a:ext cx="8109285" cy="4334520"/>
          </a:xfrm>
          <a:prstGeom prst="rect">
            <a:avLst/>
          </a:prstGeom>
        </p:spPr>
        <p:txBody>
          <a:bodyPr wrap="square">
            <a:spAutoFit/>
          </a:bodyPr>
          <a:lstStyle/>
          <a:p>
            <a:pPr>
              <a:lnSpc>
                <a:spcPct val="110000"/>
              </a:lnSpc>
            </a:pPr>
            <a:r>
              <a:rPr lang="en-US" sz="2400" b="1" dirty="0">
                <a:solidFill>
                  <a:schemeClr val="bg2"/>
                </a:solidFill>
              </a:rPr>
              <a:t>Business</a:t>
            </a:r>
          </a:p>
          <a:p>
            <a:pPr>
              <a:lnSpc>
                <a:spcPct val="110000"/>
              </a:lnSpc>
            </a:pPr>
            <a:r>
              <a:rPr lang="en-US" dirty="0">
                <a:solidFill>
                  <a:schemeClr val="bg2"/>
                </a:solidFill>
              </a:rPr>
              <a:t>VP Operations (line of business), Chief Operating Officer, Chief Data Officer, VP Data Research, Global Process Owner, Director of Process Management, Director/VP of Shared Services, Director of Operational Excellence</a:t>
            </a:r>
          </a:p>
          <a:p>
            <a:pPr>
              <a:lnSpc>
                <a:spcPct val="110000"/>
              </a:lnSpc>
            </a:pPr>
            <a:br>
              <a:rPr lang="en-US" dirty="0">
                <a:solidFill>
                  <a:schemeClr val="bg2"/>
                </a:solidFill>
              </a:rPr>
            </a:br>
            <a:endParaRPr lang="en-US" dirty="0">
              <a:solidFill>
                <a:schemeClr val="bg2"/>
              </a:solidFill>
            </a:endParaRPr>
          </a:p>
          <a:p>
            <a:pPr>
              <a:lnSpc>
                <a:spcPct val="110000"/>
              </a:lnSpc>
            </a:pPr>
            <a:r>
              <a:rPr lang="en-US" sz="2400" b="1" dirty="0">
                <a:solidFill>
                  <a:schemeClr val="bg2"/>
                </a:solidFill>
              </a:rPr>
              <a:t>Technical</a:t>
            </a:r>
            <a:r>
              <a:rPr lang="en-US" dirty="0">
                <a:solidFill>
                  <a:schemeClr val="bg2"/>
                </a:solidFill>
              </a:rPr>
              <a:t> </a:t>
            </a:r>
          </a:p>
          <a:p>
            <a:pPr>
              <a:lnSpc>
                <a:spcPct val="110000"/>
              </a:lnSpc>
            </a:pPr>
            <a:r>
              <a:rPr lang="en-US" dirty="0">
                <a:solidFill>
                  <a:schemeClr val="bg2"/>
                </a:solidFill>
              </a:rPr>
              <a:t>VP/Director of IT, VP/Director of RPA Services</a:t>
            </a:r>
          </a:p>
          <a:p>
            <a:pPr>
              <a:lnSpc>
                <a:spcPct val="110000"/>
              </a:lnSpc>
            </a:pPr>
            <a:endParaRPr lang="en-US" dirty="0">
              <a:solidFill>
                <a:schemeClr val="bg2"/>
              </a:solidFill>
            </a:endParaRPr>
          </a:p>
          <a:p>
            <a:pPr>
              <a:lnSpc>
                <a:spcPct val="110000"/>
              </a:lnSpc>
            </a:pPr>
            <a:endParaRPr lang="en-US" dirty="0">
              <a:solidFill>
                <a:schemeClr val="bg2"/>
              </a:solidFill>
            </a:endParaRPr>
          </a:p>
          <a:p>
            <a:pPr>
              <a:lnSpc>
                <a:spcPct val="110000"/>
              </a:lnSpc>
            </a:pPr>
            <a:r>
              <a:rPr lang="en-US" sz="2400" b="1" dirty="0">
                <a:solidFill>
                  <a:schemeClr val="bg2"/>
                </a:solidFill>
              </a:rPr>
              <a:t>Influencer</a:t>
            </a:r>
            <a:r>
              <a:rPr lang="en-US" dirty="0">
                <a:solidFill>
                  <a:schemeClr val="bg2"/>
                </a:solidFill>
              </a:rPr>
              <a:t> </a:t>
            </a:r>
          </a:p>
          <a:p>
            <a:pPr>
              <a:lnSpc>
                <a:spcPct val="110000"/>
              </a:lnSpc>
            </a:pPr>
            <a:r>
              <a:rPr lang="en-US" dirty="0">
                <a:solidFill>
                  <a:schemeClr val="bg2"/>
                </a:solidFill>
              </a:rPr>
              <a:t>CIO, Compliance Officer, Data Research Analyst, Operations Manager</a:t>
            </a:r>
          </a:p>
          <a:p>
            <a:pPr>
              <a:lnSpc>
                <a:spcPct val="110000"/>
              </a:lnSpc>
            </a:pPr>
            <a:endParaRPr lang="en-US" dirty="0">
              <a:solidFill>
                <a:schemeClr val="bg2"/>
              </a:solidFill>
            </a:endParaRPr>
          </a:p>
        </p:txBody>
      </p:sp>
    </p:spTree>
    <p:extLst>
      <p:ext uri="{BB962C8B-B14F-4D97-AF65-F5344CB8AC3E}">
        <p14:creationId xmlns:p14="http://schemas.microsoft.com/office/powerpoint/2010/main" val="261259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Cases</a:t>
            </a:r>
            <a:endParaRPr lang="en-US" dirty="0"/>
          </a:p>
        </p:txBody>
      </p:sp>
      <p:sp>
        <p:nvSpPr>
          <p:cNvPr id="8" name="Text Placeholder 7">
            <a:extLst>
              <a:ext uri="{FF2B5EF4-FFF2-40B4-BE49-F238E27FC236}">
                <a16:creationId xmlns:a16="http://schemas.microsoft.com/office/drawing/2014/main" id="{D216520C-214F-4F36-8B33-9B4BEC6814B7}"/>
              </a:ext>
            </a:extLst>
          </p:cNvPr>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474E6B1D-A243-4CC3-9F48-D6AE6F52C602}" type="slidenum">
              <a:rPr lang="en-US" smtClean="0"/>
              <a:pPr/>
              <a:t>24</a:t>
            </a:fld>
            <a:endParaRPr lang="en-US" dirty="0"/>
          </a:p>
        </p:txBody>
      </p:sp>
    </p:spTree>
    <p:extLst>
      <p:ext uri="{BB962C8B-B14F-4D97-AF65-F5344CB8AC3E}">
        <p14:creationId xmlns:p14="http://schemas.microsoft.com/office/powerpoint/2010/main" val="176846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Kofax Standard Use Cases</a:t>
            </a:r>
            <a:endParaRPr lang="en-US" dirty="0"/>
          </a:p>
        </p:txBody>
      </p:sp>
      <p:sp>
        <p:nvSpPr>
          <p:cNvPr id="3" name="Content Placeholder 2"/>
          <p:cNvSpPr>
            <a:spLocks noGrp="1"/>
          </p:cNvSpPr>
          <p:nvPr>
            <p:ph type="body" sz="quarter" idx="12"/>
          </p:nvPr>
        </p:nvSpPr>
        <p:spPr/>
        <p:txBody>
          <a:bodyPr/>
          <a:lstStyle/>
          <a:p>
            <a:r>
              <a:rPr lang="en-GB" dirty="0"/>
              <a:t>Customer Due Diligence (CDD)</a:t>
            </a:r>
          </a:p>
          <a:p>
            <a:r>
              <a:rPr lang="en-GB" dirty="0"/>
              <a:t>Equity Research Automation</a:t>
            </a:r>
          </a:p>
          <a:p>
            <a:r>
              <a:rPr lang="en-GB" dirty="0"/>
              <a:t>Web Data Extraction</a:t>
            </a:r>
          </a:p>
          <a:p>
            <a:r>
              <a:rPr lang="en-GB" dirty="0"/>
              <a:t>Automating Manual Finance Tasks (RPA for FPA)</a:t>
            </a:r>
            <a:endParaRPr lang="en-US" dirty="0"/>
          </a:p>
        </p:txBody>
      </p:sp>
      <p:sp>
        <p:nvSpPr>
          <p:cNvPr id="6" name="Text Placeholder 5">
            <a:extLst>
              <a:ext uri="{FF2B5EF4-FFF2-40B4-BE49-F238E27FC236}">
                <a16:creationId xmlns:a16="http://schemas.microsoft.com/office/drawing/2014/main" id="{A23EFBC3-EF18-4D15-81D8-E5E3C120099C}"/>
              </a:ext>
            </a:extLst>
          </p:cNvPr>
          <p:cNvSpPr>
            <a:spLocks noGrp="1"/>
          </p:cNvSpPr>
          <p:nvPr>
            <p:ph type="body" sz="quarter" idx="15"/>
          </p:nvPr>
        </p:nvSpPr>
        <p:spPr/>
        <p:txBody>
          <a:bodyPr/>
          <a:lstStyle/>
          <a:p>
            <a:endParaRPr lang="en-US"/>
          </a:p>
        </p:txBody>
      </p:sp>
      <p:sp>
        <p:nvSpPr>
          <p:cNvPr id="4" name="Slide Number Placeholder 3"/>
          <p:cNvSpPr>
            <a:spLocks noGrp="1"/>
          </p:cNvSpPr>
          <p:nvPr>
            <p:ph type="sldNum" sz="quarter" idx="10"/>
          </p:nvPr>
        </p:nvSpPr>
        <p:spPr/>
        <p:txBody>
          <a:bodyPr/>
          <a:lstStyle/>
          <a:p>
            <a:fld id="{71D586D2-677B-458F-B417-DB589973A882}" type="slidenum">
              <a:rPr lang="en-US" smtClean="0"/>
              <a:pPr/>
              <a:t>25</a:t>
            </a:fld>
            <a:endParaRPr lang="en-US" dirty="0"/>
          </a:p>
        </p:txBody>
      </p:sp>
    </p:spTree>
    <p:extLst>
      <p:ext uri="{BB962C8B-B14F-4D97-AF65-F5344CB8AC3E}">
        <p14:creationId xmlns:p14="http://schemas.microsoft.com/office/powerpoint/2010/main" val="126147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98230-20DB-4198-9785-E1C7C5207BF0}"/>
              </a:ext>
            </a:extLst>
          </p:cNvPr>
          <p:cNvSpPr>
            <a:spLocks noGrp="1"/>
          </p:cNvSpPr>
          <p:nvPr>
            <p:ph type="title"/>
          </p:nvPr>
        </p:nvSpPr>
        <p:spPr/>
        <p:txBody>
          <a:bodyPr/>
          <a:lstStyle/>
          <a:p>
            <a:r>
              <a:rPr lang="en-US" dirty="0"/>
              <a:t>CDD Business Drivers (Customer Due Diligence)</a:t>
            </a:r>
          </a:p>
        </p:txBody>
      </p:sp>
      <p:sp>
        <p:nvSpPr>
          <p:cNvPr id="4" name="Slide Number Placeholder 3"/>
          <p:cNvSpPr>
            <a:spLocks noGrp="1"/>
          </p:cNvSpPr>
          <p:nvPr>
            <p:ph type="sldNum" sz="quarter" idx="10"/>
          </p:nvPr>
        </p:nvSpPr>
        <p:spPr/>
        <p:txBody>
          <a:bodyPr/>
          <a:lstStyle/>
          <a:p>
            <a:fld id="{71D586D2-677B-458F-B417-DB589973A882}" type="slidenum">
              <a:rPr lang="en-US" smtClean="0"/>
              <a:pPr/>
              <a:t>26</a:t>
            </a:fld>
            <a:endParaRPr lang="en-US" dirty="0"/>
          </a:p>
        </p:txBody>
      </p:sp>
      <p:sp>
        <p:nvSpPr>
          <p:cNvPr id="7" name="Text Placeholder 6">
            <a:extLst>
              <a:ext uri="{FF2B5EF4-FFF2-40B4-BE49-F238E27FC236}">
                <a16:creationId xmlns:a16="http://schemas.microsoft.com/office/drawing/2014/main" id="{B56D8238-539B-4F8A-8EFE-6F032C46623D}"/>
              </a:ext>
            </a:extLst>
          </p:cNvPr>
          <p:cNvSpPr>
            <a:spLocks noGrp="1"/>
          </p:cNvSpPr>
          <p:nvPr>
            <p:ph type="body" sz="quarter" idx="15"/>
          </p:nvPr>
        </p:nvSpPr>
        <p:spPr/>
        <p:txBody>
          <a:bodyPr/>
          <a:lstStyle/>
          <a:p>
            <a:endParaRPr lang="en-US" dirty="0"/>
          </a:p>
        </p:txBody>
      </p:sp>
      <p:pic>
        <p:nvPicPr>
          <p:cNvPr id="5" name="Content Placeholder 4"/>
          <p:cNvPicPr>
            <a:picLocks noGrp="1" noChangeAspect="1"/>
          </p:cNvPicPr>
          <p:nvPr>
            <p:ph idx="4294967295"/>
          </p:nvPr>
        </p:nvPicPr>
        <p:blipFill rotWithShape="1">
          <a:blip r:embed="rId2"/>
          <a:srcRect l="8392" t="19790" r="10651" b="24802"/>
          <a:stretch/>
        </p:blipFill>
        <p:spPr>
          <a:xfrm>
            <a:off x="713938" y="1569496"/>
            <a:ext cx="11069054" cy="4259179"/>
          </a:xfrm>
          <a:prstGeom prst="rect">
            <a:avLst/>
          </a:prstGeom>
        </p:spPr>
      </p:pic>
    </p:spTree>
    <p:extLst>
      <p:ext uri="{BB962C8B-B14F-4D97-AF65-F5344CB8AC3E}">
        <p14:creationId xmlns:p14="http://schemas.microsoft.com/office/powerpoint/2010/main" val="360116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6A18DD-7B82-46CA-9A38-201BC46CBA6E}"/>
              </a:ext>
            </a:extLst>
          </p:cNvPr>
          <p:cNvSpPr>
            <a:spLocks noGrp="1"/>
          </p:cNvSpPr>
          <p:nvPr>
            <p:ph type="title"/>
          </p:nvPr>
        </p:nvSpPr>
        <p:spPr/>
        <p:txBody>
          <a:bodyPr/>
          <a:lstStyle/>
          <a:p>
            <a:r>
              <a:rPr lang="en-US" dirty="0"/>
              <a:t>CDD, KYC, AML, EDD?</a:t>
            </a:r>
          </a:p>
        </p:txBody>
      </p:sp>
      <p:sp>
        <p:nvSpPr>
          <p:cNvPr id="4" name="Slide Number Placeholder 3"/>
          <p:cNvSpPr>
            <a:spLocks noGrp="1"/>
          </p:cNvSpPr>
          <p:nvPr>
            <p:ph type="sldNum" sz="quarter" idx="10"/>
          </p:nvPr>
        </p:nvSpPr>
        <p:spPr/>
        <p:txBody>
          <a:bodyPr/>
          <a:lstStyle/>
          <a:p>
            <a:fld id="{71D586D2-677B-458F-B417-DB589973A882}" type="slidenum">
              <a:rPr lang="en-US" smtClean="0"/>
              <a:pPr/>
              <a:t>27</a:t>
            </a:fld>
            <a:endParaRPr lang="en-US" dirty="0"/>
          </a:p>
        </p:txBody>
      </p:sp>
      <p:sp>
        <p:nvSpPr>
          <p:cNvPr id="8" name="Text Placeholder 7">
            <a:extLst>
              <a:ext uri="{FF2B5EF4-FFF2-40B4-BE49-F238E27FC236}">
                <a16:creationId xmlns:a16="http://schemas.microsoft.com/office/drawing/2014/main" id="{66160873-37D7-4450-A98F-AC3EA8115705}"/>
              </a:ext>
            </a:extLst>
          </p:cNvPr>
          <p:cNvSpPr>
            <a:spLocks noGrp="1"/>
          </p:cNvSpPr>
          <p:nvPr>
            <p:ph type="body" sz="quarter" idx="15"/>
          </p:nvPr>
        </p:nvSpPr>
        <p:spPr/>
        <p:txBody>
          <a:bodyPr/>
          <a:lstStyle/>
          <a:p>
            <a:endParaRPr lang="en-US"/>
          </a:p>
        </p:txBody>
      </p:sp>
      <p:pic>
        <p:nvPicPr>
          <p:cNvPr id="6" name="Content Placeholder 5"/>
          <p:cNvPicPr>
            <a:picLocks noGrp="1" noChangeAspect="1"/>
          </p:cNvPicPr>
          <p:nvPr>
            <p:ph idx="4294967295"/>
          </p:nvPr>
        </p:nvPicPr>
        <p:blipFill rotWithShape="1">
          <a:blip r:embed="rId2"/>
          <a:srcRect l="5729" t="20535" r="5737" b="21549"/>
          <a:stretch/>
        </p:blipFill>
        <p:spPr>
          <a:xfrm>
            <a:off x="399405" y="1717576"/>
            <a:ext cx="11393189" cy="4189930"/>
          </a:xfrm>
          <a:prstGeom prst="rect">
            <a:avLst/>
          </a:prstGeom>
        </p:spPr>
      </p:pic>
    </p:spTree>
    <p:extLst>
      <p:ext uri="{BB962C8B-B14F-4D97-AF65-F5344CB8AC3E}">
        <p14:creationId xmlns:p14="http://schemas.microsoft.com/office/powerpoint/2010/main" val="329103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RPA for FPA (Financial Process Automation)</a:t>
            </a:r>
          </a:p>
        </p:txBody>
      </p:sp>
      <p:sp>
        <p:nvSpPr>
          <p:cNvPr id="4" name="Slide Number Placeholder 3"/>
          <p:cNvSpPr>
            <a:spLocks noGrp="1"/>
          </p:cNvSpPr>
          <p:nvPr>
            <p:ph type="sldNum" sz="quarter" idx="10"/>
          </p:nvPr>
        </p:nvSpPr>
        <p:spPr/>
        <p:txBody>
          <a:bodyPr/>
          <a:lstStyle/>
          <a:p>
            <a:fld id="{474E6B1D-A243-4CC3-9F48-D6AE6F52C602}" type="slidenum">
              <a:rPr lang="en-US" smtClean="0"/>
              <a:pPr/>
              <a:t>28</a:t>
            </a:fld>
            <a:endParaRPr lang="en-US" dirty="0"/>
          </a:p>
        </p:txBody>
      </p:sp>
      <p:sp>
        <p:nvSpPr>
          <p:cNvPr id="3" name="Content Placeholder 2"/>
          <p:cNvSpPr>
            <a:spLocks noGrp="1"/>
          </p:cNvSpPr>
          <p:nvPr>
            <p:ph type="body" sz="quarter" idx="14"/>
          </p:nvPr>
        </p:nvSpPr>
        <p:spPr/>
        <p:txBody>
          <a:bodyPr/>
          <a:lstStyle/>
          <a:p>
            <a:pPr lvl="0"/>
            <a:r>
              <a:rPr lang="en-US" b="1" dirty="0"/>
              <a:t>Vendor Master Data  </a:t>
            </a:r>
          </a:p>
          <a:p>
            <a:pPr lvl="0"/>
            <a:r>
              <a:rPr lang="en-US" b="1" dirty="0"/>
              <a:t>Customer Master Record</a:t>
            </a:r>
            <a:r>
              <a:rPr lang="en-US" dirty="0"/>
              <a:t>. Check credit rating</a:t>
            </a:r>
          </a:p>
          <a:p>
            <a:pPr lvl="0"/>
            <a:r>
              <a:rPr lang="en-US" b="1" dirty="0"/>
              <a:t>Journal Entry Correction</a:t>
            </a:r>
            <a:r>
              <a:rPr lang="en-US" dirty="0"/>
              <a:t> (as part of month-end close activities)</a:t>
            </a:r>
          </a:p>
          <a:p>
            <a:pPr lvl="0"/>
            <a:r>
              <a:rPr lang="en-US" b="1" dirty="0"/>
              <a:t>Creation of assets </a:t>
            </a:r>
            <a:r>
              <a:rPr lang="en-US" dirty="0"/>
              <a:t>(or change of asset/depreciation of asset)</a:t>
            </a:r>
          </a:p>
          <a:p>
            <a:pPr lvl="0"/>
            <a:r>
              <a:rPr lang="en-US" b="1" dirty="0"/>
              <a:t>Creation of payment proposal</a:t>
            </a:r>
            <a:r>
              <a:rPr lang="en-US" dirty="0"/>
              <a:t>, extract report and issue email to Manager for payment proposal approval</a:t>
            </a:r>
          </a:p>
          <a:p>
            <a:pPr lvl="0"/>
            <a:r>
              <a:rPr lang="en-US" dirty="0"/>
              <a:t>Run, extract &amp; email </a:t>
            </a:r>
            <a:r>
              <a:rPr lang="en-US" b="1" dirty="0"/>
              <a:t>Balance sheet statements </a:t>
            </a:r>
            <a:r>
              <a:rPr lang="en-US" dirty="0"/>
              <a:t>(as part of month-end activities)</a:t>
            </a:r>
          </a:p>
          <a:p>
            <a:pPr lvl="0"/>
            <a:r>
              <a:rPr lang="en-GB" dirty="0"/>
              <a:t>Tax ID, Company Number, IBAN checking</a:t>
            </a:r>
            <a:endParaRPr lang="en-US" dirty="0"/>
          </a:p>
          <a:p>
            <a:endParaRPr lang="en-US" dirty="0"/>
          </a:p>
        </p:txBody>
      </p:sp>
      <p:sp>
        <p:nvSpPr>
          <p:cNvPr id="5" name="Text Placeholder 4">
            <a:extLst>
              <a:ext uri="{FF2B5EF4-FFF2-40B4-BE49-F238E27FC236}">
                <a16:creationId xmlns:a16="http://schemas.microsoft.com/office/drawing/2014/main" id="{CEC42F59-AC5D-4016-9937-DD47CBBF210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6718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a:xfrm>
            <a:off x="304800" y="822960"/>
            <a:ext cx="11582400" cy="5486400"/>
          </a:xfrm>
          <a:prstGeom prst="rect">
            <a:avLst/>
          </a:prstGeom>
        </p:spPr>
        <p:txBody>
          <a:bodyPr/>
          <a:lstStyle/>
          <a:p>
            <a:endParaRPr lang="en-US"/>
          </a:p>
        </p:txBody>
      </p:sp>
      <p:sp>
        <p:nvSpPr>
          <p:cNvPr id="5" name="Slide Number Placeholder 4"/>
          <p:cNvSpPr>
            <a:spLocks noGrp="1"/>
          </p:cNvSpPr>
          <p:nvPr>
            <p:ph type="sldNum" sz="quarter" idx="12"/>
          </p:nvPr>
        </p:nvSpPr>
        <p:spPr>
          <a:xfrm>
            <a:off x="10668000" y="6565392"/>
            <a:ext cx="1219200" cy="137160"/>
          </a:xfrm>
          <a:prstGeom prst="rect">
            <a:avLst/>
          </a:prstGeom>
        </p:spPr>
        <p:txBody>
          <a:bodyPr/>
          <a:lstStyle/>
          <a:p>
            <a:fld id="{71D586D2-677B-458F-B417-DB589973A882}" type="slidenum">
              <a:rPr lang="en-US" smtClean="0"/>
              <a:pPr/>
              <a:t>29</a:t>
            </a:fld>
            <a:endParaRPr lang="en-US" dirty="0"/>
          </a:p>
        </p:txBody>
      </p:sp>
      <p:pic>
        <p:nvPicPr>
          <p:cNvPr id="4" name="Picture 3">
            <a:extLst>
              <a:ext uri="{FF2B5EF4-FFF2-40B4-BE49-F238E27FC236}">
                <a16:creationId xmlns:a16="http://schemas.microsoft.com/office/drawing/2014/main" id="{77C2B9E5-F14D-4C82-89E5-66858B308F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6844"/>
            <a:ext cx="12191999" cy="6844311"/>
          </a:xfrm>
          <a:prstGeom prst="rect">
            <a:avLst/>
          </a:prstGeom>
        </p:spPr>
      </p:pic>
    </p:spTree>
    <p:extLst>
      <p:ext uri="{BB962C8B-B14F-4D97-AF65-F5344CB8AC3E}">
        <p14:creationId xmlns:p14="http://schemas.microsoft.com/office/powerpoint/2010/main" val="244238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668000" y="6565392"/>
            <a:ext cx="1219200" cy="137160"/>
          </a:xfrm>
          <a:prstGeom prst="rect">
            <a:avLst/>
          </a:prstGeom>
        </p:spPr>
        <p:txBody>
          <a:bodyPr/>
          <a:lstStyle/>
          <a:p>
            <a:fld id="{71D586D2-677B-458F-B417-DB589973A882}" type="slidenum">
              <a:rPr lang="en-US" smtClean="0"/>
              <a:pPr/>
              <a:t>3</a:t>
            </a:fld>
            <a:endParaRPr lang="en-US" dirty="0"/>
          </a:p>
        </p:txBody>
      </p:sp>
      <p:grpSp>
        <p:nvGrpSpPr>
          <p:cNvPr id="2" name="Group 1"/>
          <p:cNvGrpSpPr/>
          <p:nvPr/>
        </p:nvGrpSpPr>
        <p:grpSpPr>
          <a:xfrm>
            <a:off x="0" y="0"/>
            <a:ext cx="12192000" cy="6897631"/>
            <a:chOff x="0" y="-39631"/>
            <a:chExt cx="12192000" cy="6897631"/>
          </a:xfrm>
        </p:grpSpPr>
        <p:pic>
          <p:nvPicPr>
            <p:cNvPr id="7" name="Picture 2" descr="http://1.bp.blogspot.com/_6SchU8D-e1s/TQjtsuh0-tI/AAAAAAAAn4Y/0FHaAX_WEh4/s400/human-vs-robot-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630"/>
              <a:ext cx="12192000" cy="68976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http://1.bp.blogspot.com/_6SchU8D-e1s/TQjtsuh0-tI/AAAAAAAAn4Y/0FHaAX_WEh4/s400/human-vs-robot-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371" y="-39631"/>
              <a:ext cx="10390912" cy="685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918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a:xfrm>
            <a:off x="304800" y="822960"/>
            <a:ext cx="11582400" cy="5486400"/>
          </a:xfrm>
          <a:prstGeom prst="rect">
            <a:avLst/>
          </a:prstGeom>
        </p:spPr>
        <p:txBody>
          <a:bodyPr/>
          <a:lstStyle/>
          <a:p>
            <a:endParaRPr lang="en-US"/>
          </a:p>
        </p:txBody>
      </p:sp>
      <p:sp>
        <p:nvSpPr>
          <p:cNvPr id="5" name="Slide Number Placeholder 4"/>
          <p:cNvSpPr>
            <a:spLocks noGrp="1"/>
          </p:cNvSpPr>
          <p:nvPr>
            <p:ph type="sldNum" sz="quarter" idx="12"/>
          </p:nvPr>
        </p:nvSpPr>
        <p:spPr>
          <a:xfrm>
            <a:off x="10668000" y="6565392"/>
            <a:ext cx="1219200" cy="137160"/>
          </a:xfrm>
          <a:prstGeom prst="rect">
            <a:avLst/>
          </a:prstGeom>
        </p:spPr>
        <p:txBody>
          <a:bodyPr/>
          <a:lstStyle/>
          <a:p>
            <a:fld id="{71D586D2-677B-458F-B417-DB589973A882}" type="slidenum">
              <a:rPr lang="en-US" smtClean="0"/>
              <a:pPr/>
              <a:t>30</a:t>
            </a:fld>
            <a:endParaRPr lang="en-US" dirty="0"/>
          </a:p>
        </p:txBody>
      </p:sp>
      <p:pic>
        <p:nvPicPr>
          <p:cNvPr id="4" name="Picture 3">
            <a:extLst>
              <a:ext uri="{FF2B5EF4-FFF2-40B4-BE49-F238E27FC236}">
                <a16:creationId xmlns:a16="http://schemas.microsoft.com/office/drawing/2014/main" id="{3D5CFA2B-F1BA-4C01-8D8B-38433470B4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818" y="0"/>
            <a:ext cx="12170363" cy="6858000"/>
          </a:xfrm>
          <a:prstGeom prst="rect">
            <a:avLst/>
          </a:prstGeom>
        </p:spPr>
      </p:pic>
    </p:spTree>
    <p:extLst>
      <p:ext uri="{BB962C8B-B14F-4D97-AF65-F5344CB8AC3E}">
        <p14:creationId xmlns:p14="http://schemas.microsoft.com/office/powerpoint/2010/main" val="202147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31DEA4-C364-4A08-A1AA-022A6940CE71}"/>
              </a:ext>
            </a:extLst>
          </p:cNvPr>
          <p:cNvSpPr>
            <a:spLocks noGrp="1"/>
          </p:cNvSpPr>
          <p:nvPr>
            <p:ph type="sldNum" sz="quarter" idx="10"/>
          </p:nvPr>
        </p:nvSpPr>
        <p:spPr/>
        <p:txBody>
          <a:bodyPr/>
          <a:lstStyle/>
          <a:p>
            <a:fld id="{71D586D2-677B-458F-B417-DB589973A882}" type="slidenum">
              <a:rPr lang="en-US" smtClean="0"/>
              <a:pPr/>
              <a:t>31</a:t>
            </a:fld>
            <a:endParaRPr lang="en-US" dirty="0"/>
          </a:p>
        </p:txBody>
      </p:sp>
      <p:pic>
        <p:nvPicPr>
          <p:cNvPr id="2" name="Picture 1">
            <a:extLst>
              <a:ext uri="{FF2B5EF4-FFF2-40B4-BE49-F238E27FC236}">
                <a16:creationId xmlns:a16="http://schemas.microsoft.com/office/drawing/2014/main" id="{38A8DE8E-4A58-45C1-AE7D-E7D8A79115C8}"/>
              </a:ext>
            </a:extLst>
          </p:cNvPr>
          <p:cNvPicPr>
            <a:picLocks noChangeAspect="1"/>
          </p:cNvPicPr>
          <p:nvPr/>
        </p:nvPicPr>
        <p:blipFill>
          <a:blip r:embed="rId2"/>
          <a:stretch>
            <a:fillRect/>
          </a:stretch>
        </p:blipFill>
        <p:spPr>
          <a:xfrm>
            <a:off x="1437227" y="469435"/>
            <a:ext cx="9113295" cy="5714796"/>
          </a:xfrm>
          <a:prstGeom prst="rect">
            <a:avLst/>
          </a:prstGeom>
        </p:spPr>
      </p:pic>
    </p:spTree>
    <p:extLst>
      <p:ext uri="{BB962C8B-B14F-4D97-AF65-F5344CB8AC3E}">
        <p14:creationId xmlns:p14="http://schemas.microsoft.com/office/powerpoint/2010/main" val="314890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User Story – Logistics in Europe</a:t>
            </a:r>
            <a:endParaRPr lang="en-GB" dirty="0"/>
          </a:p>
        </p:txBody>
      </p:sp>
      <p:sp>
        <p:nvSpPr>
          <p:cNvPr id="4" name="Slide Number Placeholder 3"/>
          <p:cNvSpPr>
            <a:spLocks noGrp="1"/>
          </p:cNvSpPr>
          <p:nvPr>
            <p:ph type="sldNum" sz="quarter" idx="10"/>
          </p:nvPr>
        </p:nvSpPr>
        <p:spPr/>
        <p:txBody>
          <a:bodyPr/>
          <a:lstStyle/>
          <a:p>
            <a:fld id="{71D586D2-677B-458F-B417-DB589973A882}" type="slidenum">
              <a:rPr lang="en-US" smtClean="0"/>
              <a:pPr/>
              <a:t>32</a:t>
            </a:fld>
            <a:endParaRPr lang="en-US" dirty="0"/>
          </a:p>
        </p:txBody>
      </p:sp>
      <p:sp>
        <p:nvSpPr>
          <p:cNvPr id="3" name="Content Placeholder 2"/>
          <p:cNvSpPr>
            <a:spLocks noGrp="1"/>
          </p:cNvSpPr>
          <p:nvPr>
            <p:ph type="body" sz="quarter" idx="14"/>
          </p:nvPr>
        </p:nvSpPr>
        <p:spPr/>
        <p:txBody>
          <a:bodyPr>
            <a:noAutofit/>
          </a:bodyPr>
          <a:lstStyle/>
          <a:p>
            <a:pPr marL="0" indent="0">
              <a:buNone/>
            </a:pPr>
            <a:r>
              <a:rPr lang="en-GB" sz="1600" dirty="0"/>
              <a:t>P has worked at a logistics and transport company in Central Europe with 2B€ annual revenue and nearly 2000 employees for more than 11 years. After 16 months P and a colleague have built robots that save 200 hours per week (more than 5 people) and perform 7000 robot runs per week.</a:t>
            </a:r>
          </a:p>
          <a:p>
            <a:pPr marL="0" indent="0">
              <a:buNone/>
            </a:pPr>
            <a:r>
              <a:rPr lang="en-GB" sz="1600" dirty="0"/>
              <a:t>The company bought a Kofax RPA license in January 2017 along with 24 days of Professional Services from Kofax.</a:t>
            </a:r>
          </a:p>
          <a:p>
            <a:pPr marL="0" indent="0">
              <a:buNone/>
            </a:pPr>
            <a:r>
              <a:rPr lang="en-GB" sz="1600" dirty="0"/>
              <a:t>P was asked to be the robot developer because of his 10 years of experience in the business of Transport Management. He completely Kofax RPA training, had two visits from Sales Engineer Robert Birkenheuer and David Wright from Partner Development and then in the space of a few months had built robots that were doing the work of 2.3 people. His team had decided to measure the robots on the minutes they saved people.  When a robot is built the workers are asked how many minutes of effort the robot will save them. This time saving metric is still reported on weekly by the RPA team to justify their work.</a:t>
            </a:r>
          </a:p>
          <a:p>
            <a:pPr marL="0" indent="0">
              <a:buNone/>
            </a:pPr>
            <a:r>
              <a:rPr lang="en-GB" sz="1600" dirty="0"/>
              <a:t>After two months of building robots excitement spread throughout the organization and </a:t>
            </a:r>
            <a:r>
              <a:rPr lang="en-GB" sz="1600" dirty="0" err="1"/>
              <a:t>Kofax</a:t>
            </a:r>
            <a:r>
              <a:rPr lang="en-GB" sz="1600" dirty="0"/>
              <a:t> was invited back to talk with the Finance, HR and logistics departments on how they can discover and evaluate internal processes for suitability for automation.</a:t>
            </a:r>
          </a:p>
          <a:p>
            <a:pPr marL="0" indent="0">
              <a:buNone/>
            </a:pPr>
            <a:r>
              <a:rPr lang="en-GB" sz="1600" dirty="0"/>
              <a:t>P was moved from the transport management department to the IT department so that he could focus on building the robots. A colleague R from the business interviews colleagues to find processes to automate.</a:t>
            </a:r>
          </a:p>
          <a:p>
            <a:pPr marL="0" indent="0">
              <a:buNone/>
            </a:pPr>
            <a:r>
              <a:rPr lang="en-GB" sz="1600" dirty="0"/>
              <a:t> </a:t>
            </a:r>
          </a:p>
        </p:txBody>
      </p:sp>
      <p:sp>
        <p:nvSpPr>
          <p:cNvPr id="5" name="Text Placeholder 4">
            <a:extLst>
              <a:ext uri="{FF2B5EF4-FFF2-40B4-BE49-F238E27FC236}">
                <a16:creationId xmlns:a16="http://schemas.microsoft.com/office/drawing/2014/main" id="{29953B50-6B24-4DED-9D5D-AD4D771C7F63}"/>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22522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292D21-D7C6-4E6D-B836-DE7A257EB9B7}"/>
              </a:ext>
            </a:extLst>
          </p:cNvPr>
          <p:cNvSpPr>
            <a:spLocks noGrp="1"/>
          </p:cNvSpPr>
          <p:nvPr>
            <p:ph type="title"/>
          </p:nvPr>
        </p:nvSpPr>
        <p:spPr/>
        <p:txBody>
          <a:bodyPr/>
          <a:lstStyle/>
          <a:p>
            <a:r>
              <a:rPr lang="en-AU" dirty="0"/>
              <a:t>User Story – Logistics in Europe (Continued)</a:t>
            </a:r>
            <a:endParaRPr lang="en-US" dirty="0"/>
          </a:p>
        </p:txBody>
      </p:sp>
      <p:sp>
        <p:nvSpPr>
          <p:cNvPr id="4" name="Slide Number Placeholder 3"/>
          <p:cNvSpPr>
            <a:spLocks noGrp="1"/>
          </p:cNvSpPr>
          <p:nvPr>
            <p:ph type="sldNum" sz="quarter" idx="10"/>
          </p:nvPr>
        </p:nvSpPr>
        <p:spPr/>
        <p:txBody>
          <a:bodyPr/>
          <a:lstStyle/>
          <a:p>
            <a:fld id="{71D586D2-677B-458F-B417-DB589973A882}" type="slidenum">
              <a:rPr lang="en-US" smtClean="0"/>
              <a:pPr/>
              <a:t>33</a:t>
            </a:fld>
            <a:endParaRPr lang="en-US" dirty="0"/>
          </a:p>
        </p:txBody>
      </p:sp>
      <p:sp>
        <p:nvSpPr>
          <p:cNvPr id="3" name="Content Placeholder 2"/>
          <p:cNvSpPr>
            <a:spLocks noGrp="1"/>
          </p:cNvSpPr>
          <p:nvPr>
            <p:ph type="body" sz="quarter" idx="14"/>
          </p:nvPr>
        </p:nvSpPr>
        <p:spPr>
          <a:xfrm>
            <a:off x="835389" y="1248038"/>
            <a:ext cx="10860492" cy="4831586"/>
          </a:xfrm>
        </p:spPr>
        <p:txBody>
          <a:bodyPr>
            <a:noAutofit/>
          </a:bodyPr>
          <a:lstStyle/>
          <a:p>
            <a:pPr marL="0" indent="0">
              <a:buNone/>
            </a:pPr>
            <a:r>
              <a:rPr lang="en-GB" sz="1600" dirty="0"/>
              <a:t>P built robots to handle booking loading bays at warehouses, calculating the number of loads needed, loading/unloading status, accounting, buying ferry tickets, preparing responses to orders, calculating </a:t>
            </a:r>
            <a:r>
              <a:rPr lang="en-GB" sz="1600" b="1" dirty="0"/>
              <a:t>demurrage</a:t>
            </a:r>
            <a:r>
              <a:rPr lang="en-GB" sz="1600" dirty="0"/>
              <a:t> (</a:t>
            </a:r>
            <a:r>
              <a:rPr lang="en-GB" sz="1600" i="1" dirty="0"/>
              <a:t>charges paid for delayed loading/unloading)</a:t>
            </a:r>
            <a:r>
              <a:rPr lang="en-GB" sz="1600" dirty="0"/>
              <a:t> by connecting to 170 different web portals across Europe.</a:t>
            </a:r>
          </a:p>
          <a:p>
            <a:pPr marL="0" indent="0">
              <a:buNone/>
            </a:pPr>
            <a:r>
              <a:rPr lang="en-GB" sz="1600" dirty="0"/>
              <a:t> Due to P’s success and because the CIO and CTO wanted more robots, T joined the team in March 2018 and within a month had learnt from P how to build robots and both were confident enough for T to put his own robots into production. Together they have built 180 robots and there are a further outstanding 100 requests for robots. R, P &amp; T together still have the freedom to decide which robots they will work on next. If a new robot idea comes along that is of very high value then they will prioritize that robot.</a:t>
            </a:r>
          </a:p>
          <a:p>
            <a:pPr marL="0" indent="0">
              <a:buNone/>
            </a:pPr>
            <a:r>
              <a:rPr lang="en-GB" sz="1600" dirty="0"/>
              <a:t> They have one </a:t>
            </a:r>
            <a:r>
              <a:rPr lang="en-GB" sz="1600" dirty="0" err="1"/>
              <a:t>Roboserver</a:t>
            </a:r>
            <a:r>
              <a:rPr lang="en-GB" sz="1600" dirty="0"/>
              <a:t> for production and one for testing. The robots generate 30-60 errors per week, mostly due to human errors, and this takes them about one hour per week to manage. Most of their robots are called directly by the data management software </a:t>
            </a:r>
            <a:r>
              <a:rPr lang="en-GB" sz="1600" u="sng" dirty="0">
                <a:hlinkClick r:id="rId2"/>
              </a:rPr>
              <a:t>https://www.lobster.de</a:t>
            </a:r>
            <a:r>
              <a:rPr lang="en-GB" sz="1600" dirty="0"/>
              <a:t> as a REST service and some run on schedules.</a:t>
            </a:r>
          </a:p>
          <a:p>
            <a:pPr marL="0" indent="0">
              <a:buNone/>
            </a:pPr>
            <a:r>
              <a:rPr lang="en-GB" sz="1600" dirty="0"/>
              <a:t> Neither P or T are developers, nor Excel users, though T has experience in HTML. When they get stuck they call on Sascha from </a:t>
            </a:r>
            <a:r>
              <a:rPr lang="en-GB" sz="1600" dirty="0" err="1"/>
              <a:t>Kofax</a:t>
            </a:r>
            <a:r>
              <a:rPr lang="en-GB" sz="1600" dirty="0"/>
              <a:t> PS in Germany who helps them remotely.</a:t>
            </a:r>
          </a:p>
          <a:p>
            <a:pPr marL="0" indent="0">
              <a:buNone/>
            </a:pPr>
            <a:r>
              <a:rPr lang="en-GB" sz="1600" dirty="0"/>
              <a:t> P &amp; T both really enjoy building robots and are looking forward to building many more for their company. They are planning to upgrade to Kofax RPA 10.3 and then embark on building device automation robots. They have demonstrated well that a very small team can do very effective work by themselves building robots without any background in software development.</a:t>
            </a:r>
          </a:p>
        </p:txBody>
      </p:sp>
      <p:sp>
        <p:nvSpPr>
          <p:cNvPr id="6" name="Text Placeholder 5">
            <a:extLst>
              <a:ext uri="{FF2B5EF4-FFF2-40B4-BE49-F238E27FC236}">
                <a16:creationId xmlns:a16="http://schemas.microsoft.com/office/drawing/2014/main" id="{AFD02A33-98EB-4D3A-A27E-C004F42CA54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45182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70FD8-7B3D-4551-8EE6-52F8CAF67CA9}"/>
              </a:ext>
            </a:extLst>
          </p:cNvPr>
          <p:cNvSpPr>
            <a:spLocks noGrp="1"/>
          </p:cNvSpPr>
          <p:nvPr>
            <p:ph type="title"/>
          </p:nvPr>
        </p:nvSpPr>
        <p:spPr/>
        <p:txBody>
          <a:bodyPr/>
          <a:lstStyle/>
          <a:p>
            <a:r>
              <a:rPr lang="en-US" dirty="0"/>
              <a:t>Semiconductor Producer USA</a:t>
            </a:r>
          </a:p>
        </p:txBody>
      </p:sp>
      <p:sp>
        <p:nvSpPr>
          <p:cNvPr id="8" name="Text Placeholder 7">
            <a:extLst>
              <a:ext uri="{FF2B5EF4-FFF2-40B4-BE49-F238E27FC236}">
                <a16:creationId xmlns:a16="http://schemas.microsoft.com/office/drawing/2014/main" id="{7AA50D84-FB06-4A20-A52F-323198563B28}"/>
              </a:ext>
            </a:extLst>
          </p:cNvPr>
          <p:cNvSpPr>
            <a:spLocks noGrp="1"/>
          </p:cNvSpPr>
          <p:nvPr>
            <p:ph type="body" sz="quarter" idx="12"/>
          </p:nvPr>
        </p:nvSpPr>
        <p:spPr/>
        <p:txBody>
          <a:bodyPr/>
          <a:lstStyle/>
          <a:p>
            <a:r>
              <a:rPr lang="en-US" dirty="0"/>
              <a:t>Tracking 6000 products on websites</a:t>
            </a:r>
          </a:p>
          <a:p>
            <a:r>
              <a:rPr lang="en-US" dirty="0"/>
              <a:t>Does the work of 10-15 people</a:t>
            </a:r>
          </a:p>
          <a:p>
            <a:endParaRPr lang="en-US" dirty="0"/>
          </a:p>
        </p:txBody>
      </p:sp>
      <p:sp>
        <p:nvSpPr>
          <p:cNvPr id="9" name="Text Placeholder 8">
            <a:extLst>
              <a:ext uri="{FF2B5EF4-FFF2-40B4-BE49-F238E27FC236}">
                <a16:creationId xmlns:a16="http://schemas.microsoft.com/office/drawing/2014/main" id="{2F94A871-7E6A-40BD-900D-EA07BB3792A9}"/>
              </a:ext>
            </a:extLst>
          </p:cNvPr>
          <p:cNvSpPr>
            <a:spLocks noGrp="1"/>
          </p:cNvSpPr>
          <p:nvPr>
            <p:ph type="body" sz="quarter" idx="15"/>
          </p:nvPr>
        </p:nvSpPr>
        <p:spPr/>
        <p:txBody>
          <a:bodyPr/>
          <a:lstStyle/>
          <a:p>
            <a:r>
              <a:rPr lang="en-US" dirty="0"/>
              <a:t>Case Study</a:t>
            </a:r>
          </a:p>
        </p:txBody>
      </p:sp>
      <p:sp>
        <p:nvSpPr>
          <p:cNvPr id="4" name="Slide Number Placeholder 3"/>
          <p:cNvSpPr>
            <a:spLocks noGrp="1"/>
          </p:cNvSpPr>
          <p:nvPr>
            <p:ph type="sldNum" sz="quarter" idx="10"/>
          </p:nvPr>
        </p:nvSpPr>
        <p:spPr/>
        <p:txBody>
          <a:bodyPr/>
          <a:lstStyle/>
          <a:p>
            <a:fld id="{71D586D2-677B-458F-B417-DB589973A882}" type="slidenum">
              <a:rPr lang="en-US" smtClean="0"/>
              <a:pPr/>
              <a:t>34</a:t>
            </a:fld>
            <a:endParaRPr lang="en-US" dirty="0"/>
          </a:p>
        </p:txBody>
      </p:sp>
      <p:pic>
        <p:nvPicPr>
          <p:cNvPr id="2" name="Picture 1">
            <a:extLst>
              <a:ext uri="{FF2B5EF4-FFF2-40B4-BE49-F238E27FC236}">
                <a16:creationId xmlns:a16="http://schemas.microsoft.com/office/drawing/2014/main" id="{DAB42B0D-3D66-4E3F-8176-615F771CE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4139184" cy="6858000"/>
          </a:xfrm>
          <a:prstGeom prst="rect">
            <a:avLst/>
          </a:prstGeom>
        </p:spPr>
      </p:pic>
    </p:spTree>
    <p:extLst>
      <p:ext uri="{BB962C8B-B14F-4D97-AF65-F5344CB8AC3E}">
        <p14:creationId xmlns:p14="http://schemas.microsoft.com/office/powerpoint/2010/main" val="80463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3016940" y="1683150"/>
            <a:ext cx="487680" cy="487680"/>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600" b="0" i="0" u="none" strike="noStrike" cap="none" normalizeH="0" baseline="0" dirty="0">
                <a:ln>
                  <a:noFill/>
                </a:ln>
                <a:solidFill>
                  <a:schemeClr val="bg1">
                    <a:alpha val="28000"/>
                  </a:schemeClr>
                </a:solidFill>
                <a:effectLst/>
                <a:latin typeface="Bodoni MT Condensed" panose="02070606080606020203" pitchFamily="18" charset="0"/>
              </a:rPr>
              <a:t>“</a:t>
            </a:r>
          </a:p>
        </p:txBody>
      </p:sp>
      <p:sp>
        <p:nvSpPr>
          <p:cNvPr id="10" name="Rectangle 9"/>
          <p:cNvSpPr/>
          <p:nvPr/>
        </p:nvSpPr>
        <p:spPr>
          <a:xfrm>
            <a:off x="2562655" y="2170830"/>
            <a:ext cx="4698584" cy="539571"/>
          </a:xfrm>
          <a:prstGeom prst="rect">
            <a:avLst/>
          </a:prstGeom>
          <a:solidFill>
            <a:schemeClr val="bg1">
              <a:alpha val="68000"/>
            </a:schemeClr>
          </a:solidFill>
        </p:spPr>
        <p:txBody>
          <a:bodyPr wrap="square" anchor="t">
            <a:spAutoFit/>
          </a:bodyPr>
          <a:lstStyle/>
          <a:p>
            <a:pPr marL="457200" indent="-457200">
              <a:lnSpc>
                <a:spcPts val="3800"/>
              </a:lnSpc>
              <a:spcAft>
                <a:spcPts val="1200"/>
              </a:spcAft>
              <a:buClr>
                <a:schemeClr val="accent1"/>
              </a:buClr>
              <a:buSzPct val="145000"/>
              <a:buFont typeface="Trebuchet MS" panose="020B0603020202020204" pitchFamily="34" charset="0"/>
              <a:buChar char="»"/>
            </a:pPr>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itle 3"/>
          <p:cNvSpPr>
            <a:spLocks noGrp="1"/>
          </p:cNvSpPr>
          <p:nvPr>
            <p:ph type="title"/>
          </p:nvPr>
        </p:nvSpPr>
        <p:spPr/>
        <p:txBody>
          <a:bodyPr/>
          <a:lstStyle/>
          <a:p>
            <a:r>
              <a:rPr lang="en-US" dirty="0"/>
              <a:t>Crete Carrier Trucking &amp; Logistics</a:t>
            </a:r>
          </a:p>
        </p:txBody>
      </p:sp>
      <p:sp>
        <p:nvSpPr>
          <p:cNvPr id="6" name="Text Placeholder 5">
            <a:extLst>
              <a:ext uri="{FF2B5EF4-FFF2-40B4-BE49-F238E27FC236}">
                <a16:creationId xmlns:a16="http://schemas.microsoft.com/office/drawing/2014/main" id="{3979C7B5-B391-41B7-8156-B4ED0A08254F}"/>
              </a:ext>
            </a:extLst>
          </p:cNvPr>
          <p:cNvSpPr>
            <a:spLocks noGrp="1"/>
          </p:cNvSpPr>
          <p:nvPr>
            <p:ph type="body" sz="quarter" idx="12"/>
          </p:nvPr>
        </p:nvSpPr>
        <p:spPr/>
        <p:txBody>
          <a:bodyPr>
            <a:normAutofit/>
          </a:bodyPr>
          <a:lstStyle/>
          <a:p>
            <a:r>
              <a:rPr lang="en-US" sz="2400" dirty="0"/>
              <a:t>380 robots running more than 1 million </a:t>
            </a:r>
            <a:br>
              <a:rPr lang="en-US" sz="2400" dirty="0"/>
            </a:br>
            <a:r>
              <a:rPr lang="en-US" sz="2400" dirty="0"/>
              <a:t>robot executions yearly, automating</a:t>
            </a:r>
            <a:br>
              <a:rPr lang="en-US" sz="2400" dirty="0"/>
            </a:br>
            <a:r>
              <a:rPr lang="en-US" sz="2400" b="1" dirty="0">
                <a:solidFill>
                  <a:schemeClr val="accent1"/>
                </a:solidFill>
              </a:rPr>
              <a:t>16,000 hours of work</a:t>
            </a:r>
          </a:p>
          <a:p>
            <a:r>
              <a:rPr lang="en-US" sz="2400" dirty="0"/>
              <a:t>50 percent of appointments are completely automated, with no need for human intervention</a:t>
            </a:r>
          </a:p>
        </p:txBody>
      </p:sp>
      <p:sp>
        <p:nvSpPr>
          <p:cNvPr id="16" name="Text Placeholder 15">
            <a:extLst>
              <a:ext uri="{FF2B5EF4-FFF2-40B4-BE49-F238E27FC236}">
                <a16:creationId xmlns:a16="http://schemas.microsoft.com/office/drawing/2014/main" id="{3E838624-C572-40AC-A221-428DF5FFA2FB}"/>
              </a:ext>
            </a:extLst>
          </p:cNvPr>
          <p:cNvSpPr>
            <a:spLocks noGrp="1"/>
          </p:cNvSpPr>
          <p:nvPr>
            <p:ph type="body" sz="quarter" idx="15"/>
          </p:nvPr>
        </p:nvSpPr>
        <p:spPr/>
        <p:txBody>
          <a:bodyPr/>
          <a:lstStyle/>
          <a:p>
            <a:r>
              <a:rPr lang="en-US" dirty="0"/>
              <a:t>Case Study</a:t>
            </a:r>
          </a:p>
        </p:txBody>
      </p:sp>
      <p:sp>
        <p:nvSpPr>
          <p:cNvPr id="2" name="Slide Number Placeholder 1">
            <a:extLst>
              <a:ext uri="{FF2B5EF4-FFF2-40B4-BE49-F238E27FC236}">
                <a16:creationId xmlns:a16="http://schemas.microsoft.com/office/drawing/2014/main" id="{409EFC58-5FC2-4A55-B437-75BC71E24BFB}"/>
              </a:ext>
            </a:extLst>
          </p:cNvPr>
          <p:cNvSpPr>
            <a:spLocks noGrp="1"/>
          </p:cNvSpPr>
          <p:nvPr>
            <p:ph type="sldNum" sz="quarter" idx="10"/>
          </p:nvPr>
        </p:nvSpPr>
        <p:spPr/>
        <p:txBody>
          <a:bodyPr/>
          <a:lstStyle/>
          <a:p>
            <a:fld id="{71D586D2-677B-458F-B417-DB589973A882}" type="slidenum">
              <a:rPr lang="en-US" smtClean="0"/>
              <a:pPr/>
              <a:t>35</a:t>
            </a:fld>
            <a:endParaRPr lang="en-US" dirty="0"/>
          </a:p>
        </p:txBody>
      </p:sp>
      <p:pic>
        <p:nvPicPr>
          <p:cNvPr id="8" name="Picture 4">
            <a:extLst>
              <a:ext uri="{FF2B5EF4-FFF2-40B4-BE49-F238E27FC236}">
                <a16:creationId xmlns:a16="http://schemas.microsoft.com/office/drawing/2014/main" id="{CEB66562-1D73-4B77-B52D-815E6EA82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411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8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3016940" y="1613700"/>
            <a:ext cx="487680" cy="487680"/>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600" b="0" i="0" u="none" strike="noStrike" cap="none" normalizeH="0" baseline="0" dirty="0">
              <a:ln>
                <a:noFill/>
              </a:ln>
              <a:solidFill>
                <a:schemeClr val="bg1">
                  <a:alpha val="28000"/>
                </a:schemeClr>
              </a:solidFill>
              <a:effectLst/>
              <a:latin typeface="Bodoni MT Condensed" panose="02070606080606020203" pitchFamily="18" charset="0"/>
            </a:endParaRPr>
          </a:p>
        </p:txBody>
      </p:sp>
      <p:sp>
        <p:nvSpPr>
          <p:cNvPr id="2" name="Title 1">
            <a:extLst>
              <a:ext uri="{FF2B5EF4-FFF2-40B4-BE49-F238E27FC236}">
                <a16:creationId xmlns:a16="http://schemas.microsoft.com/office/drawing/2014/main" id="{55411879-0C51-4F1B-9A62-4C479F6A7422}"/>
              </a:ext>
            </a:extLst>
          </p:cNvPr>
          <p:cNvSpPr>
            <a:spLocks noGrp="1"/>
          </p:cNvSpPr>
          <p:nvPr>
            <p:ph type="title"/>
          </p:nvPr>
        </p:nvSpPr>
        <p:spPr/>
        <p:txBody>
          <a:bodyPr/>
          <a:lstStyle/>
          <a:p>
            <a:r>
              <a:rPr lang="en-US" dirty="0"/>
              <a:t>Large European Bank</a:t>
            </a:r>
            <a:br>
              <a:rPr lang="en-US" dirty="0"/>
            </a:br>
            <a:endParaRPr lang="en-AU" dirty="0"/>
          </a:p>
        </p:txBody>
      </p:sp>
      <p:sp>
        <p:nvSpPr>
          <p:cNvPr id="4" name="Text Placeholder 3">
            <a:extLst>
              <a:ext uri="{FF2B5EF4-FFF2-40B4-BE49-F238E27FC236}">
                <a16:creationId xmlns:a16="http://schemas.microsoft.com/office/drawing/2014/main" id="{B60E9E8B-69F2-4372-9874-B9D5205D27A2}"/>
              </a:ext>
            </a:extLst>
          </p:cNvPr>
          <p:cNvSpPr>
            <a:spLocks noGrp="1"/>
          </p:cNvSpPr>
          <p:nvPr>
            <p:ph type="body" sz="quarter" idx="12"/>
          </p:nvPr>
        </p:nvSpPr>
        <p:spPr/>
        <p:txBody>
          <a:bodyPr>
            <a:normAutofit/>
          </a:bodyPr>
          <a:lstStyle/>
          <a:p>
            <a:r>
              <a:rPr lang="en-US" sz="2400" dirty="0"/>
              <a:t>Data gathering time cut significantly for </a:t>
            </a:r>
            <a:br>
              <a:rPr lang="en-US" sz="2400" dirty="0"/>
            </a:br>
            <a:r>
              <a:rPr lang="en-US" sz="2400" dirty="0"/>
              <a:t>critical processes</a:t>
            </a:r>
          </a:p>
          <a:p>
            <a:r>
              <a:rPr lang="en-US" sz="2400" dirty="0"/>
              <a:t>Customer Due Diligence (CDD) &amp; Know Your Customer (KYC) investigations cut from </a:t>
            </a:r>
            <a:br>
              <a:rPr lang="en-US" sz="2400" dirty="0"/>
            </a:br>
            <a:r>
              <a:rPr lang="en-US" sz="2400" b="1" dirty="0">
                <a:solidFill>
                  <a:schemeClr val="accent1"/>
                </a:solidFill>
              </a:rPr>
              <a:t>15 minutes to 30 seconds</a:t>
            </a:r>
          </a:p>
          <a:p>
            <a:r>
              <a:rPr lang="en-US" sz="2400" dirty="0"/>
              <a:t>Anti-Money Laundering investigations from </a:t>
            </a:r>
            <a:br>
              <a:rPr lang="en-US" sz="2400" dirty="0"/>
            </a:br>
            <a:r>
              <a:rPr lang="en-US" sz="2400" b="1" dirty="0">
                <a:solidFill>
                  <a:schemeClr val="accent1"/>
                </a:solidFill>
              </a:rPr>
              <a:t>20 minutes to 2.5 minutes</a:t>
            </a:r>
          </a:p>
          <a:p>
            <a:endParaRPr lang="en-AU" sz="2400" dirty="0"/>
          </a:p>
        </p:txBody>
      </p:sp>
      <p:sp>
        <p:nvSpPr>
          <p:cNvPr id="12" name="Text Placeholder 11">
            <a:extLst>
              <a:ext uri="{FF2B5EF4-FFF2-40B4-BE49-F238E27FC236}">
                <a16:creationId xmlns:a16="http://schemas.microsoft.com/office/drawing/2014/main" id="{081C4BE8-7CC5-4D16-BCC2-4363757FA40A}"/>
              </a:ext>
            </a:extLst>
          </p:cNvPr>
          <p:cNvSpPr>
            <a:spLocks noGrp="1"/>
          </p:cNvSpPr>
          <p:nvPr>
            <p:ph type="body" sz="quarter" idx="15"/>
          </p:nvPr>
        </p:nvSpPr>
        <p:spPr/>
        <p:txBody>
          <a:bodyPr/>
          <a:lstStyle/>
          <a:p>
            <a:r>
              <a:rPr lang="en-US" dirty="0"/>
              <a:t>Case Study</a:t>
            </a:r>
          </a:p>
        </p:txBody>
      </p:sp>
      <p:sp>
        <p:nvSpPr>
          <p:cNvPr id="6" name="Slide Number Placeholder 5">
            <a:extLst>
              <a:ext uri="{FF2B5EF4-FFF2-40B4-BE49-F238E27FC236}">
                <a16:creationId xmlns:a16="http://schemas.microsoft.com/office/drawing/2014/main" id="{58A7754B-4712-4E53-ADA4-C8C7284D7AC0}"/>
              </a:ext>
            </a:extLst>
          </p:cNvPr>
          <p:cNvSpPr>
            <a:spLocks noGrp="1"/>
          </p:cNvSpPr>
          <p:nvPr>
            <p:ph type="sldNum" sz="quarter" idx="10"/>
          </p:nvPr>
        </p:nvSpPr>
        <p:spPr/>
        <p:txBody>
          <a:bodyPr/>
          <a:lstStyle/>
          <a:p>
            <a:fld id="{71D586D2-677B-458F-B417-DB589973A882}" type="slidenum">
              <a:rPr lang="en-US" smtClean="0"/>
              <a:pPr/>
              <a:t>36</a:t>
            </a:fld>
            <a:endParaRPr lang="en-US" dirty="0"/>
          </a:p>
        </p:txBody>
      </p:sp>
    </p:spTree>
    <p:extLst>
      <p:ext uri="{BB962C8B-B14F-4D97-AF65-F5344CB8AC3E}">
        <p14:creationId xmlns:p14="http://schemas.microsoft.com/office/powerpoint/2010/main" val="303264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1D586D2-677B-458F-B417-DB589973A882}" type="slidenum">
              <a:rPr lang="en-US" smtClean="0"/>
              <a:pPr/>
              <a:t>37</a:t>
            </a:fld>
            <a:endParaRPr lang="en-US" dirty="0"/>
          </a:p>
        </p:txBody>
      </p:sp>
      <p:pic>
        <p:nvPicPr>
          <p:cNvPr id="3" name="Picture 2">
            <a:extLst>
              <a:ext uri="{FF2B5EF4-FFF2-40B4-BE49-F238E27FC236}">
                <a16:creationId xmlns:a16="http://schemas.microsoft.com/office/drawing/2014/main" id="{061E2736-02D8-4C43-A552-CECB414550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 y="1"/>
            <a:ext cx="12191996" cy="6857998"/>
          </a:xfrm>
          <a:prstGeom prst="rect">
            <a:avLst/>
          </a:prstGeom>
        </p:spPr>
      </p:pic>
    </p:spTree>
    <p:extLst>
      <p:ext uri="{BB962C8B-B14F-4D97-AF65-F5344CB8AC3E}">
        <p14:creationId xmlns:p14="http://schemas.microsoft.com/office/powerpoint/2010/main" val="10453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1D586D2-677B-458F-B417-DB589973A882}" type="slidenum">
              <a:rPr lang="en-US" smtClean="0"/>
              <a:pPr/>
              <a:t>38</a:t>
            </a:fld>
            <a:endParaRPr lang="en-US" dirty="0"/>
          </a:p>
        </p:txBody>
      </p:sp>
      <p:pic>
        <p:nvPicPr>
          <p:cNvPr id="4" name="Picture 3">
            <a:extLst>
              <a:ext uri="{FF2B5EF4-FFF2-40B4-BE49-F238E27FC236}">
                <a16:creationId xmlns:a16="http://schemas.microsoft.com/office/drawing/2014/main" id="{B60C44E2-2FE8-4C14-BBCF-395CC07497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1998" cy="6857999"/>
          </a:xfrm>
          <a:prstGeom prst="rect">
            <a:avLst/>
          </a:prstGeom>
        </p:spPr>
      </p:pic>
    </p:spTree>
    <p:extLst>
      <p:ext uri="{BB962C8B-B14F-4D97-AF65-F5344CB8AC3E}">
        <p14:creationId xmlns:p14="http://schemas.microsoft.com/office/powerpoint/2010/main" val="403818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
        <p:nvSpPr>
          <p:cNvPr id="4" name="Title 3"/>
          <p:cNvSpPr>
            <a:spLocks noGrp="1"/>
          </p:cNvSpPr>
          <p:nvPr>
            <p:ph type="title"/>
          </p:nvPr>
        </p:nvSpPr>
        <p:spPr/>
        <p:txBody>
          <a:bodyPr/>
          <a:lstStyle/>
          <a:p>
            <a:endParaRPr lang="en-GB"/>
          </a:p>
        </p:txBody>
      </p:sp>
      <p:sp>
        <p:nvSpPr>
          <p:cNvPr id="6" name="Slide Number Placeholder 5"/>
          <p:cNvSpPr>
            <a:spLocks noGrp="1"/>
          </p:cNvSpPr>
          <p:nvPr>
            <p:ph type="sldNum" sz="quarter" idx="15"/>
          </p:nvPr>
        </p:nvSpPr>
        <p:spPr/>
        <p:txBody>
          <a:bodyPr/>
          <a:lstStyle/>
          <a:p>
            <a:pPr>
              <a:defRPr/>
            </a:pPr>
            <a:fld id="{EB7695C0-2013-46C7-A98B-E4C64541860B}" type="slidenum">
              <a:rPr lang="en-US" smtClean="0"/>
              <a:pPr>
                <a:defRPr/>
              </a:pPr>
              <a:t>39</a:t>
            </a:fld>
            <a:endParaRPr lang="en-US" dirty="0"/>
          </a:p>
        </p:txBody>
      </p:sp>
      <p:pic>
        <p:nvPicPr>
          <p:cNvPr id="5" name="Picture 4">
            <a:extLst>
              <a:ext uri="{FF2B5EF4-FFF2-40B4-BE49-F238E27FC236}">
                <a16:creationId xmlns:a16="http://schemas.microsoft.com/office/drawing/2014/main" id="{D3536BA4-3EBF-4EB7-9001-FAA22B44F8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1998" cy="6857999"/>
          </a:xfrm>
          <a:prstGeom prst="rect">
            <a:avLst/>
          </a:prstGeom>
        </p:spPr>
      </p:pic>
    </p:spTree>
    <p:extLst>
      <p:ext uri="{BB962C8B-B14F-4D97-AF65-F5344CB8AC3E}">
        <p14:creationId xmlns:p14="http://schemas.microsoft.com/office/powerpoint/2010/main" val="201560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71D586D2-677B-458F-B417-DB589973A882}" type="slidenum">
              <a:rPr lang="en-US" smtClean="0"/>
              <a:pPr/>
              <a:t>4</a:t>
            </a:fld>
            <a:endParaRPr lang="en-US" dirty="0"/>
          </a:p>
        </p:txBody>
      </p:sp>
      <p:sp>
        <p:nvSpPr>
          <p:cNvPr id="3" name="Content Placeholder 2">
            <a:extLst>
              <a:ext uri="{FF2B5EF4-FFF2-40B4-BE49-F238E27FC236}">
                <a16:creationId xmlns:a16="http://schemas.microsoft.com/office/drawing/2014/main" id="{269503B3-537A-4D4F-8AD4-811B43E218A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3973FDE-104F-48EA-97E4-6F83E2B622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1998" cy="6857999"/>
          </a:xfrm>
          <a:prstGeom prst="rect">
            <a:avLst/>
          </a:prstGeom>
        </p:spPr>
      </p:pic>
    </p:spTree>
    <p:extLst>
      <p:ext uri="{BB962C8B-B14F-4D97-AF65-F5344CB8AC3E}">
        <p14:creationId xmlns:p14="http://schemas.microsoft.com/office/powerpoint/2010/main" val="155188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2447-E20F-4F84-9F82-82832475D1D8}"/>
              </a:ext>
            </a:extLst>
          </p:cNvPr>
          <p:cNvSpPr>
            <a:spLocks noGrp="1"/>
          </p:cNvSpPr>
          <p:nvPr>
            <p:ph type="title"/>
          </p:nvPr>
        </p:nvSpPr>
        <p:spPr/>
        <p:txBody>
          <a:bodyPr/>
          <a:lstStyle/>
          <a:p>
            <a:r>
              <a:rPr lang="en-US" dirty="0"/>
              <a:t>Why PDFs?</a:t>
            </a:r>
            <a:endParaRPr lang="en-AU" dirty="0"/>
          </a:p>
        </p:txBody>
      </p:sp>
      <p:sp>
        <p:nvSpPr>
          <p:cNvPr id="3" name="Slide Number Placeholder 2">
            <a:extLst>
              <a:ext uri="{FF2B5EF4-FFF2-40B4-BE49-F238E27FC236}">
                <a16:creationId xmlns:a16="http://schemas.microsoft.com/office/drawing/2014/main" id="{0116D557-08D4-484A-849F-4E955D166D27}"/>
              </a:ext>
            </a:extLst>
          </p:cNvPr>
          <p:cNvSpPr>
            <a:spLocks noGrp="1"/>
          </p:cNvSpPr>
          <p:nvPr>
            <p:ph type="sldNum" sz="quarter" idx="10"/>
          </p:nvPr>
        </p:nvSpPr>
        <p:spPr/>
        <p:txBody>
          <a:bodyPr/>
          <a:lstStyle/>
          <a:p>
            <a:fld id="{151725ED-AB00-4B02-A764-80C23BBB66A4}" type="slidenum">
              <a:rPr lang="en-US" smtClean="0"/>
              <a:pPr/>
              <a:t>40</a:t>
            </a:fld>
            <a:endParaRPr lang="en-US" dirty="0"/>
          </a:p>
        </p:txBody>
      </p:sp>
      <p:sp>
        <p:nvSpPr>
          <p:cNvPr id="4" name="Text Placeholder 3">
            <a:extLst>
              <a:ext uri="{FF2B5EF4-FFF2-40B4-BE49-F238E27FC236}">
                <a16:creationId xmlns:a16="http://schemas.microsoft.com/office/drawing/2014/main" id="{EE93874D-422A-465A-A6CE-9862F92B297D}"/>
              </a:ext>
            </a:extLst>
          </p:cNvPr>
          <p:cNvSpPr>
            <a:spLocks noGrp="1"/>
          </p:cNvSpPr>
          <p:nvPr>
            <p:ph type="body" sz="quarter" idx="12"/>
          </p:nvPr>
        </p:nvSpPr>
        <p:spPr>
          <a:xfrm>
            <a:off x="838199" y="1786085"/>
            <a:ext cx="10826151" cy="3183832"/>
          </a:xfrm>
        </p:spPr>
        <p:txBody>
          <a:bodyPr/>
          <a:lstStyle/>
          <a:p>
            <a:r>
              <a:rPr lang="en-US" b="1" dirty="0"/>
              <a:t>Businesses are sending PDFs to each other</a:t>
            </a:r>
          </a:p>
          <a:p>
            <a:pPr lvl="1"/>
            <a:r>
              <a:rPr lang="en-US" dirty="0"/>
              <a:t>US insurance company transfer 100’s of patients/pdf  to each other every day.</a:t>
            </a:r>
          </a:p>
          <a:p>
            <a:pPr lvl="1"/>
            <a:r>
              <a:rPr lang="en-US" dirty="0"/>
              <a:t>Many companies are sending data to each other via pdf. Someone is copying this into Excel…</a:t>
            </a:r>
          </a:p>
          <a:p>
            <a:pPr lvl="1"/>
            <a:r>
              <a:rPr lang="en-US" dirty="0"/>
              <a:t>Global Logistics Companies send 200+ page pdfs between departments constantly.</a:t>
            </a:r>
          </a:p>
          <a:p>
            <a:pPr lvl="1"/>
            <a:r>
              <a:rPr lang="en-US" dirty="0"/>
              <a:t>PDF is a data transfer mechanism between companies</a:t>
            </a:r>
            <a:endParaRPr lang="en-AU" dirty="0"/>
          </a:p>
        </p:txBody>
      </p:sp>
      <p:sp>
        <p:nvSpPr>
          <p:cNvPr id="5" name="Text Placeholder 4">
            <a:extLst>
              <a:ext uri="{FF2B5EF4-FFF2-40B4-BE49-F238E27FC236}">
                <a16:creationId xmlns:a16="http://schemas.microsoft.com/office/drawing/2014/main" id="{7D8EA93F-F040-4995-A369-55019754D7EA}"/>
              </a:ext>
            </a:extLst>
          </p:cNvPr>
          <p:cNvSpPr>
            <a:spLocks noGrp="1"/>
          </p:cNvSpPr>
          <p:nvPr>
            <p:ph type="body" sz="quarter" idx="13"/>
          </p:nvPr>
        </p:nvSpPr>
        <p:spPr/>
        <p:txBody>
          <a:bodyPr/>
          <a:lstStyle/>
          <a:p>
            <a:endParaRPr lang="en-AU"/>
          </a:p>
        </p:txBody>
      </p:sp>
      <p:pic>
        <p:nvPicPr>
          <p:cNvPr id="10" name="Graphic 9">
            <a:extLst>
              <a:ext uri="{FF2B5EF4-FFF2-40B4-BE49-F238E27FC236}">
                <a16:creationId xmlns:a16="http://schemas.microsoft.com/office/drawing/2014/main" id="{D1BBCDF2-FD8E-481D-8B4B-41CF946D41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81293" y="4535821"/>
            <a:ext cx="590550" cy="620847"/>
          </a:xfrm>
          <a:prstGeom prst="rect">
            <a:avLst/>
          </a:prstGeom>
          <a:effectLst>
            <a:innerShdw blurRad="63500" dist="50800" dir="2700000">
              <a:prstClr val="black">
                <a:alpha val="50000"/>
              </a:prstClr>
            </a:innerShdw>
          </a:effectLst>
        </p:spPr>
      </p:pic>
      <p:pic>
        <p:nvPicPr>
          <p:cNvPr id="15" name="Graphic 14">
            <a:extLst>
              <a:ext uri="{FF2B5EF4-FFF2-40B4-BE49-F238E27FC236}">
                <a16:creationId xmlns:a16="http://schemas.microsoft.com/office/drawing/2014/main" id="{D06FC50F-BDCD-43D7-A503-20C68C360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3693" y="4688221"/>
            <a:ext cx="590550" cy="620847"/>
          </a:xfrm>
          <a:prstGeom prst="rect">
            <a:avLst/>
          </a:prstGeom>
          <a:effectLst>
            <a:innerShdw blurRad="63500" dist="50800" dir="2700000">
              <a:prstClr val="black">
                <a:alpha val="50000"/>
              </a:prstClr>
            </a:innerShdw>
          </a:effectLst>
        </p:spPr>
      </p:pic>
      <p:pic>
        <p:nvPicPr>
          <p:cNvPr id="16" name="Graphic 15">
            <a:extLst>
              <a:ext uri="{FF2B5EF4-FFF2-40B4-BE49-F238E27FC236}">
                <a16:creationId xmlns:a16="http://schemas.microsoft.com/office/drawing/2014/main" id="{4205D7BD-4D34-48D1-9B52-2F53D24840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6093" y="4840621"/>
            <a:ext cx="590550" cy="620847"/>
          </a:xfrm>
          <a:prstGeom prst="rect">
            <a:avLst/>
          </a:prstGeom>
          <a:effectLst>
            <a:innerShdw blurRad="63500" dist="50800" dir="2700000">
              <a:prstClr val="black">
                <a:alpha val="50000"/>
              </a:prstClr>
            </a:innerShdw>
          </a:effectLst>
        </p:spPr>
      </p:pic>
      <p:pic>
        <p:nvPicPr>
          <p:cNvPr id="17" name="Graphic 16">
            <a:extLst>
              <a:ext uri="{FF2B5EF4-FFF2-40B4-BE49-F238E27FC236}">
                <a16:creationId xmlns:a16="http://schemas.microsoft.com/office/drawing/2014/main" id="{35C22FDC-3481-419C-BC41-D437BBC3BA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38493" y="4993021"/>
            <a:ext cx="590550" cy="620847"/>
          </a:xfrm>
          <a:prstGeom prst="rect">
            <a:avLst/>
          </a:prstGeom>
          <a:effectLst>
            <a:innerShdw blurRad="63500" dist="50800" dir="2700000">
              <a:prstClr val="black">
                <a:alpha val="50000"/>
              </a:prstClr>
            </a:innerShdw>
          </a:effectLst>
        </p:spPr>
      </p:pic>
      <p:pic>
        <p:nvPicPr>
          <p:cNvPr id="18" name="Graphic 17">
            <a:extLst>
              <a:ext uri="{FF2B5EF4-FFF2-40B4-BE49-F238E27FC236}">
                <a16:creationId xmlns:a16="http://schemas.microsoft.com/office/drawing/2014/main" id="{814C3395-A3D7-4B71-98B5-DD9FF88F67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0893" y="5145421"/>
            <a:ext cx="590550" cy="620847"/>
          </a:xfrm>
          <a:prstGeom prst="rect">
            <a:avLst/>
          </a:prstGeom>
          <a:effectLst>
            <a:innerShdw blurRad="63500" dist="50800" dir="2700000">
              <a:prstClr val="black">
                <a:alpha val="50000"/>
              </a:prstClr>
            </a:innerShdw>
          </a:effectLst>
        </p:spPr>
      </p:pic>
      <p:pic>
        <p:nvPicPr>
          <p:cNvPr id="19" name="Graphic 18">
            <a:extLst>
              <a:ext uri="{FF2B5EF4-FFF2-40B4-BE49-F238E27FC236}">
                <a16:creationId xmlns:a16="http://schemas.microsoft.com/office/drawing/2014/main" id="{FA1359A2-6217-462B-947C-2331BEA22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3293" y="5297821"/>
            <a:ext cx="590550" cy="620847"/>
          </a:xfrm>
          <a:prstGeom prst="rect">
            <a:avLst/>
          </a:prstGeom>
          <a:effectLst>
            <a:innerShdw blurRad="63500" dist="50800" dir="2700000">
              <a:prstClr val="black">
                <a:alpha val="50000"/>
              </a:prstClr>
            </a:innerShdw>
          </a:effectLst>
        </p:spPr>
      </p:pic>
      <p:pic>
        <p:nvPicPr>
          <p:cNvPr id="6" name="Graphic 5">
            <a:extLst>
              <a:ext uri="{FF2B5EF4-FFF2-40B4-BE49-F238E27FC236}">
                <a16:creationId xmlns:a16="http://schemas.microsoft.com/office/drawing/2014/main" id="{98E9128F-3803-49EB-9CA7-C43EA83FEB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4626747"/>
            <a:ext cx="952500" cy="962025"/>
          </a:xfrm>
          <a:prstGeom prst="rect">
            <a:avLst/>
          </a:prstGeom>
        </p:spPr>
      </p:pic>
      <p:pic>
        <p:nvPicPr>
          <p:cNvPr id="20" name="Graphic 19">
            <a:extLst>
              <a:ext uri="{FF2B5EF4-FFF2-40B4-BE49-F238E27FC236}">
                <a16:creationId xmlns:a16="http://schemas.microsoft.com/office/drawing/2014/main" id="{3646F70B-CFFC-48F1-891F-C204C5613B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2944" y="4626747"/>
            <a:ext cx="952500" cy="962025"/>
          </a:xfrm>
          <a:prstGeom prst="rect">
            <a:avLst/>
          </a:prstGeom>
        </p:spPr>
      </p:pic>
    </p:spTree>
    <p:extLst>
      <p:ext uri="{BB962C8B-B14F-4D97-AF65-F5344CB8AC3E}">
        <p14:creationId xmlns:p14="http://schemas.microsoft.com/office/powerpoint/2010/main" val="331239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37" presetClass="path" presetSubtype="0" accel="50000" decel="50000" fill="hold" nodeType="afterEffect">
                                  <p:stCondLst>
                                    <p:cond delay="0"/>
                                  </p:stCondLst>
                                  <p:childTnLst>
                                    <p:animMotion origin="layout" path="M 6.25E-7 -1.48148E-6 L 0.06706 0.04005 C 0.08099 0.04908 0.10195 0.05394 0.12396 0.05394 C 0.14896 0.05394 0.16901 0.04908 0.18294 0.04005 L 0.25 -1.48148E-6 " pathEditMode="relative" rAng="0" ptsTypes="AAAAA">
                                      <p:cBhvr>
                                        <p:cTn id="9" dur="2000" fill="hold"/>
                                        <p:tgtEl>
                                          <p:spTgt spid="10"/>
                                        </p:tgtEl>
                                        <p:attrNameLst>
                                          <p:attrName>ppt_x</p:attrName>
                                          <p:attrName>ppt_y</p:attrName>
                                        </p:attrNameLst>
                                      </p:cBhvr>
                                      <p:rCtr x="12500" y="2685"/>
                                    </p:animMotion>
                                  </p:childTnLst>
                                </p:cTn>
                              </p:par>
                            </p:childTnLst>
                          </p:cTn>
                        </p:par>
                        <p:par>
                          <p:cTn id="10" fill="hold">
                            <p:stCondLst>
                              <p:cond delay="2000"/>
                            </p:stCondLst>
                            <p:childTnLst>
                              <p:par>
                                <p:cTn id="11" presetID="1" presetClass="exit" presetSubtype="0" fill="hold" nodeType="after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2000"/>
                            </p:stCondLst>
                            <p:childTnLst>
                              <p:par>
                                <p:cTn id="17" presetID="37" presetClass="path" presetSubtype="0" accel="50000" decel="50000" fill="hold" nodeType="afterEffect">
                                  <p:stCondLst>
                                    <p:cond delay="0"/>
                                  </p:stCondLst>
                                  <p:childTnLst>
                                    <p:animMotion origin="layout" path="M 6.25E-7 -3.7037E-6 L 0.06706 0.04005 C 0.08099 0.04908 0.10195 0.05394 0.12396 0.05394 C 0.14896 0.05394 0.16901 0.04908 0.18294 0.04005 L 0.25 -3.7037E-6 " pathEditMode="relative" rAng="0" ptsTypes="AAAAA">
                                      <p:cBhvr>
                                        <p:cTn id="18" dur="2000" fill="hold"/>
                                        <p:tgtEl>
                                          <p:spTgt spid="15"/>
                                        </p:tgtEl>
                                        <p:attrNameLst>
                                          <p:attrName>ppt_x</p:attrName>
                                          <p:attrName>ppt_y</p:attrName>
                                        </p:attrNameLst>
                                      </p:cBhvr>
                                      <p:rCtr x="12500" y="2685"/>
                                    </p:animMotion>
                                  </p:childTnLst>
                                </p:cTn>
                              </p:par>
                            </p:childTnLst>
                          </p:cTn>
                        </p:par>
                        <p:par>
                          <p:cTn id="19" fill="hold">
                            <p:stCondLst>
                              <p:cond delay="4000"/>
                            </p:stCondLst>
                            <p:childTnLst>
                              <p:par>
                                <p:cTn id="20" presetID="1" presetClass="exit" presetSubtype="0" fill="hold" nodeType="afterEffect">
                                  <p:stCondLst>
                                    <p:cond delay="0"/>
                                  </p:stCondLst>
                                  <p:childTnLst>
                                    <p:set>
                                      <p:cBhvr>
                                        <p:cTn id="21" dur="1" fill="hold">
                                          <p:stCondLst>
                                            <p:cond delay="0"/>
                                          </p:stCondLst>
                                        </p:cTn>
                                        <p:tgtEl>
                                          <p:spTgt spid="15"/>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4000"/>
                            </p:stCondLst>
                            <p:childTnLst>
                              <p:par>
                                <p:cTn id="26" presetID="37" presetClass="path" presetSubtype="0" accel="50000" decel="50000" fill="hold" nodeType="afterEffect">
                                  <p:stCondLst>
                                    <p:cond delay="0"/>
                                  </p:stCondLst>
                                  <p:childTnLst>
                                    <p:animMotion origin="layout" path="M 6.25E-7 4.07407E-6 L 0.06706 0.04004 C 0.08099 0.04907 0.10195 0.05393 0.12396 0.05393 C 0.14896 0.05393 0.16901 0.04907 0.18294 0.04004 L 0.25 4.07407E-6 " pathEditMode="relative" rAng="0" ptsTypes="AAAAA">
                                      <p:cBhvr>
                                        <p:cTn id="27" dur="2000" fill="hold"/>
                                        <p:tgtEl>
                                          <p:spTgt spid="16"/>
                                        </p:tgtEl>
                                        <p:attrNameLst>
                                          <p:attrName>ppt_x</p:attrName>
                                          <p:attrName>ppt_y</p:attrName>
                                        </p:attrNameLst>
                                      </p:cBhvr>
                                      <p:rCtr x="12500" y="2685"/>
                                    </p:animMotion>
                                  </p:childTnLst>
                                </p:cTn>
                              </p:par>
                            </p:childTnLst>
                          </p:cTn>
                        </p:par>
                        <p:par>
                          <p:cTn id="28" fill="hold">
                            <p:stCondLst>
                              <p:cond delay="6000"/>
                            </p:stCondLst>
                            <p:childTnLst>
                              <p:par>
                                <p:cTn id="29" presetID="1" presetClass="exit" presetSubtype="0" fill="hold" nodeType="after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par>
                          <p:cTn id="31" fill="hold">
                            <p:stCondLst>
                              <p:cond delay="6000"/>
                            </p:stCondLst>
                            <p:childTnLst>
                              <p:par>
                                <p:cTn id="32" presetID="1"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par>
                          <p:cTn id="34" fill="hold">
                            <p:stCondLst>
                              <p:cond delay="6000"/>
                            </p:stCondLst>
                            <p:childTnLst>
                              <p:par>
                                <p:cTn id="35" presetID="37" presetClass="path" presetSubtype="0" accel="50000" decel="50000" fill="hold" nodeType="afterEffect">
                                  <p:stCondLst>
                                    <p:cond delay="0"/>
                                  </p:stCondLst>
                                  <p:childTnLst>
                                    <p:animMotion origin="layout" path="M 6.25E-7 1.85185E-6 L 0.06706 0.04004 C 0.08099 0.04907 0.10195 0.05393 0.12396 0.05393 C 0.14896 0.05393 0.16901 0.04907 0.18294 0.04004 L 0.25 1.85185E-6 " pathEditMode="relative" rAng="0" ptsTypes="AAAAA">
                                      <p:cBhvr>
                                        <p:cTn id="36" dur="2000" fill="hold"/>
                                        <p:tgtEl>
                                          <p:spTgt spid="17"/>
                                        </p:tgtEl>
                                        <p:attrNameLst>
                                          <p:attrName>ppt_x</p:attrName>
                                          <p:attrName>ppt_y</p:attrName>
                                        </p:attrNameLst>
                                      </p:cBhvr>
                                      <p:rCtr x="12500" y="2685"/>
                                    </p:animMotion>
                                  </p:childTnLst>
                                </p:cTn>
                              </p:par>
                            </p:childTnLst>
                          </p:cTn>
                        </p:par>
                        <p:par>
                          <p:cTn id="37" fill="hold">
                            <p:stCondLst>
                              <p:cond delay="8000"/>
                            </p:stCondLst>
                            <p:childTnLst>
                              <p:par>
                                <p:cTn id="38" presetID="1" presetClass="exit" presetSubtype="0" fill="hold" nodeType="afterEffect">
                                  <p:stCondLst>
                                    <p:cond delay="0"/>
                                  </p:stCondLst>
                                  <p:childTnLst>
                                    <p:set>
                                      <p:cBhvr>
                                        <p:cTn id="39" dur="1" fill="hold">
                                          <p:stCondLst>
                                            <p:cond delay="0"/>
                                          </p:stCondLst>
                                        </p:cTn>
                                        <p:tgtEl>
                                          <p:spTgt spid="17"/>
                                        </p:tgtEl>
                                        <p:attrNameLst>
                                          <p:attrName>style.visibility</p:attrName>
                                        </p:attrNameLst>
                                      </p:cBhvr>
                                      <p:to>
                                        <p:strVal val="hidden"/>
                                      </p:to>
                                    </p:set>
                                  </p:childTnLst>
                                </p:cTn>
                              </p:par>
                            </p:childTnLst>
                          </p:cTn>
                        </p:par>
                        <p:par>
                          <p:cTn id="40" fill="hold">
                            <p:stCondLst>
                              <p:cond delay="8000"/>
                            </p:stCondLst>
                            <p:childTnLst>
                              <p:par>
                                <p:cTn id="41" presetID="1"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par>
                          <p:cTn id="43" fill="hold">
                            <p:stCondLst>
                              <p:cond delay="8000"/>
                            </p:stCondLst>
                            <p:childTnLst>
                              <p:par>
                                <p:cTn id="44" presetID="37" presetClass="path" presetSubtype="0" accel="50000" decel="50000" fill="hold" nodeType="afterEffect">
                                  <p:stCondLst>
                                    <p:cond delay="0"/>
                                  </p:stCondLst>
                                  <p:childTnLst>
                                    <p:animMotion origin="layout" path="M 6.25E-7 -3.7037E-7 L 0.06706 0.04005 C 0.08099 0.04907 0.10195 0.05394 0.12396 0.05394 C 0.14896 0.05394 0.16901 0.04907 0.18294 0.04005 L 0.25 -3.7037E-7 " pathEditMode="relative" rAng="0" ptsTypes="AAAAA">
                                      <p:cBhvr>
                                        <p:cTn id="45" dur="2000" fill="hold"/>
                                        <p:tgtEl>
                                          <p:spTgt spid="18"/>
                                        </p:tgtEl>
                                        <p:attrNameLst>
                                          <p:attrName>ppt_x</p:attrName>
                                          <p:attrName>ppt_y</p:attrName>
                                        </p:attrNameLst>
                                      </p:cBhvr>
                                      <p:rCtr x="12500" y="2685"/>
                                    </p:animMotion>
                                  </p:childTnLst>
                                </p:cTn>
                              </p:par>
                            </p:childTnLst>
                          </p:cTn>
                        </p:par>
                        <p:par>
                          <p:cTn id="46" fill="hold">
                            <p:stCondLst>
                              <p:cond delay="10000"/>
                            </p:stCondLst>
                            <p:childTnLst>
                              <p:par>
                                <p:cTn id="47" presetID="1" presetClass="exit" presetSubtype="0" fill="hold" nodeType="after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par>
                          <p:cTn id="49" fill="hold">
                            <p:stCondLst>
                              <p:cond delay="10000"/>
                            </p:stCondLst>
                            <p:childTnLst>
                              <p:par>
                                <p:cTn id="50" presetID="1"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childTnLst>
                          </p:cTn>
                        </p:par>
                        <p:par>
                          <p:cTn id="52" fill="hold">
                            <p:stCondLst>
                              <p:cond delay="10000"/>
                            </p:stCondLst>
                            <p:childTnLst>
                              <p:par>
                                <p:cTn id="53" presetID="37" presetClass="path" presetSubtype="0" accel="50000" decel="50000" fill="hold" nodeType="afterEffect">
                                  <p:stCondLst>
                                    <p:cond delay="0"/>
                                  </p:stCondLst>
                                  <p:childTnLst>
                                    <p:animMotion origin="layout" path="M 6.25E-7 -2.59259E-6 L 0.06706 0.04005 C 0.08099 0.04908 0.10195 0.05394 0.12396 0.05394 C 0.14896 0.05394 0.16901 0.04908 0.18294 0.04005 L 0.25 -2.59259E-6 " pathEditMode="relative" rAng="0" ptsTypes="AAAAA">
                                      <p:cBhvr>
                                        <p:cTn id="54" dur="2000" fill="hold"/>
                                        <p:tgtEl>
                                          <p:spTgt spid="19"/>
                                        </p:tgtEl>
                                        <p:attrNameLst>
                                          <p:attrName>ppt_x</p:attrName>
                                          <p:attrName>ppt_y</p:attrName>
                                        </p:attrNameLst>
                                      </p:cBhvr>
                                      <p:rCtr x="12500" y="2685"/>
                                    </p:animMotion>
                                  </p:childTnLst>
                                </p:cTn>
                              </p:par>
                            </p:childTnLst>
                          </p:cTn>
                        </p:par>
                        <p:par>
                          <p:cTn id="55" fill="hold">
                            <p:stCondLst>
                              <p:cond delay="12000"/>
                            </p:stCondLst>
                            <p:childTnLst>
                              <p:par>
                                <p:cTn id="56" presetID="1" presetClass="exit" presetSubtype="0" fill="hold" nodeType="after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RPA Market</a:t>
            </a:r>
          </a:p>
        </p:txBody>
      </p:sp>
      <p:sp>
        <p:nvSpPr>
          <p:cNvPr id="2" name="Text Placeholder 1">
            <a:extLst>
              <a:ext uri="{FF2B5EF4-FFF2-40B4-BE49-F238E27FC236}">
                <a16:creationId xmlns:a16="http://schemas.microsoft.com/office/drawing/2014/main" id="{3045EE37-4934-4A8A-95D4-062DC8A791EE}"/>
              </a:ext>
            </a:extLst>
          </p:cNvPr>
          <p:cNvSpPr>
            <a:spLocks noGrp="1"/>
          </p:cNvSpPr>
          <p:nvPr>
            <p:ph type="body" idx="1"/>
          </p:nvPr>
        </p:nvSpPr>
        <p:spPr/>
        <p:txBody>
          <a:bodyPr/>
          <a:lstStyle/>
          <a:p>
            <a:endParaRPr lang="en-AU"/>
          </a:p>
        </p:txBody>
      </p:sp>
      <p:sp>
        <p:nvSpPr>
          <p:cNvPr id="11" name="Slide Number Placeholder 10"/>
          <p:cNvSpPr>
            <a:spLocks noGrp="1"/>
          </p:cNvSpPr>
          <p:nvPr>
            <p:ph type="sldNum" sz="quarter" idx="10"/>
          </p:nvPr>
        </p:nvSpPr>
        <p:spPr/>
        <p:txBody>
          <a:bodyPr/>
          <a:lstStyle/>
          <a:p>
            <a:fld id="{474E6B1D-A243-4CC3-9F48-D6AE6F52C602}" type="slidenum">
              <a:rPr lang="en-US" smtClean="0"/>
              <a:pPr/>
              <a:t>41</a:t>
            </a:fld>
            <a:endParaRPr lang="en-US" dirty="0"/>
          </a:p>
        </p:txBody>
      </p:sp>
    </p:spTree>
    <p:extLst>
      <p:ext uri="{BB962C8B-B14F-4D97-AF65-F5344CB8AC3E}">
        <p14:creationId xmlns:p14="http://schemas.microsoft.com/office/powerpoint/2010/main" val="381601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a:t>
            </a:r>
          </a:p>
        </p:txBody>
      </p:sp>
      <p:sp>
        <p:nvSpPr>
          <p:cNvPr id="5" name="Slide Number Placeholder 4"/>
          <p:cNvSpPr>
            <a:spLocks noGrp="1"/>
          </p:cNvSpPr>
          <p:nvPr>
            <p:ph type="sldNum" sz="quarter" idx="10"/>
          </p:nvPr>
        </p:nvSpPr>
        <p:spPr>
          <a:prstGeom prst="rect">
            <a:avLst/>
          </a:prstGeom>
        </p:spPr>
        <p:txBody>
          <a:bodyPr/>
          <a:lstStyle/>
          <a:p>
            <a:fld id="{71D586D2-677B-458F-B417-DB589973A882}" type="slidenum">
              <a:rPr lang="en-US" smtClean="0">
                <a:solidFill>
                  <a:srgbClr val="8A8A8A"/>
                </a:solidFill>
              </a:rPr>
              <a:pPr/>
              <a:t>42</a:t>
            </a:fld>
            <a:endParaRPr lang="en-US" dirty="0">
              <a:solidFill>
                <a:srgbClr val="8A8A8A"/>
              </a:solidFill>
            </a:endParaRPr>
          </a:p>
        </p:txBody>
      </p:sp>
      <p:sp>
        <p:nvSpPr>
          <p:cNvPr id="2" name="Text Placeholder 1">
            <a:extLst>
              <a:ext uri="{FF2B5EF4-FFF2-40B4-BE49-F238E27FC236}">
                <a16:creationId xmlns:a16="http://schemas.microsoft.com/office/drawing/2014/main" id="{6FDA2ABB-F399-4885-BAFA-648563ACD5BE}"/>
              </a:ext>
            </a:extLst>
          </p:cNvPr>
          <p:cNvSpPr>
            <a:spLocks noGrp="1"/>
          </p:cNvSpPr>
          <p:nvPr>
            <p:ph type="body" sz="quarter" idx="15"/>
          </p:nvPr>
        </p:nvSpPr>
        <p:spPr/>
        <p:txBody>
          <a:bodyPr/>
          <a:lstStyle/>
          <a:p>
            <a:endParaRPr lang="en-US"/>
          </a:p>
        </p:txBody>
      </p:sp>
      <p:sp>
        <p:nvSpPr>
          <p:cNvPr id="6" name="Rectangle 5"/>
          <p:cNvSpPr/>
          <p:nvPr/>
        </p:nvSpPr>
        <p:spPr bwMode="auto">
          <a:xfrm>
            <a:off x="808879" y="5438937"/>
            <a:ext cx="2576647" cy="914400"/>
          </a:xfrm>
          <a:prstGeom prst="rect">
            <a:avLst/>
          </a:prstGeom>
          <a:solidFill>
            <a:schemeClr val="bg1"/>
          </a:solidFill>
          <a:ln w="9525" cap="flat" cmpd="sng" algn="ctr">
            <a:solidFill>
              <a:schemeClr val="accent2"/>
            </a:solidFill>
            <a:prstDash val="solid"/>
            <a:miter/>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600">
              <a:solidFill>
                <a:srgbClr val="595959"/>
              </a:solidFill>
            </a:endParaRPr>
          </a:p>
        </p:txBody>
      </p:sp>
      <p:sp>
        <p:nvSpPr>
          <p:cNvPr id="7" name="Rectangle 6"/>
          <p:cNvSpPr/>
          <p:nvPr/>
        </p:nvSpPr>
        <p:spPr bwMode="auto">
          <a:xfrm>
            <a:off x="793783" y="3796357"/>
            <a:ext cx="2576647" cy="914400"/>
          </a:xfrm>
          <a:prstGeom prst="rect">
            <a:avLst/>
          </a:prstGeom>
          <a:solidFill>
            <a:schemeClr val="bg1"/>
          </a:solidFill>
          <a:ln w="9525" cap="flat" cmpd="sng" algn="ctr">
            <a:solidFill>
              <a:schemeClr val="accent2"/>
            </a:solidFill>
            <a:prstDash val="solid"/>
            <a:miter/>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600">
              <a:solidFill>
                <a:srgbClr val="595959"/>
              </a:solidFill>
            </a:endParaRPr>
          </a:p>
        </p:txBody>
      </p:sp>
      <p:sp>
        <p:nvSpPr>
          <p:cNvPr id="8" name="Rectangle 7"/>
          <p:cNvSpPr/>
          <p:nvPr/>
        </p:nvSpPr>
        <p:spPr bwMode="auto">
          <a:xfrm>
            <a:off x="803276" y="2154705"/>
            <a:ext cx="2576647" cy="914400"/>
          </a:xfrm>
          <a:prstGeom prst="rect">
            <a:avLst/>
          </a:prstGeom>
          <a:solidFill>
            <a:schemeClr val="bg1"/>
          </a:solidFill>
          <a:ln w="9525" cap="flat" cmpd="sng" algn="ctr">
            <a:solidFill>
              <a:schemeClr val="accent2"/>
            </a:solidFill>
            <a:prstDash val="solid"/>
            <a:miter/>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600">
              <a:solidFill>
                <a:srgbClr val="595959"/>
              </a:solidFill>
            </a:endParaRPr>
          </a:p>
        </p:txBody>
      </p:sp>
      <p:grpSp>
        <p:nvGrpSpPr>
          <p:cNvPr id="9" name="Shape 225"/>
          <p:cNvGrpSpPr/>
          <p:nvPr/>
        </p:nvGrpSpPr>
        <p:grpSpPr>
          <a:xfrm>
            <a:off x="808879" y="4865576"/>
            <a:ext cx="2576647" cy="567927"/>
            <a:chOff x="4647812" y="1667007"/>
            <a:chExt cx="2576646" cy="567926"/>
          </a:xfrm>
        </p:grpSpPr>
        <p:sp>
          <p:nvSpPr>
            <p:cNvPr id="10" name="Shape 226"/>
            <p:cNvSpPr/>
            <p:nvPr/>
          </p:nvSpPr>
          <p:spPr>
            <a:xfrm>
              <a:off x="4647812" y="1667007"/>
              <a:ext cx="2576646" cy="567926"/>
            </a:xfrm>
            <a:prstGeom prst="rect">
              <a:avLst/>
            </a:prstGeom>
            <a:solidFill>
              <a:schemeClr val="accent2"/>
            </a:solidFill>
            <a:ln>
              <a:solidFill>
                <a:schemeClr val="accent2"/>
              </a:solidFill>
            </a:ln>
          </p:spPr>
          <p:txBody>
            <a:bodyPr lIns="640069" tIns="45713" rIns="91425" bIns="45713" anchor="ctr" anchorCtr="0">
              <a:noAutofit/>
            </a:bodyPr>
            <a:lstStyle/>
            <a:p>
              <a:pPr defTabSz="914377">
                <a:buSzPct val="25000"/>
                <a:defRPr/>
              </a:pPr>
              <a:r>
                <a:rPr lang="en-US" sz="1425" b="1" kern="0" dirty="0">
                  <a:solidFill>
                    <a:srgbClr val="FFFFFF"/>
                  </a:solidFill>
                  <a:ea typeface="Arial"/>
                  <a:cs typeface="Arial"/>
                  <a:sym typeface="Arial"/>
                </a:rPr>
                <a:t>Retail, Travel</a:t>
              </a:r>
            </a:p>
          </p:txBody>
        </p:sp>
        <p:pic>
          <p:nvPicPr>
            <p:cNvPr id="11" name="Shape 2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56582" y="1745683"/>
              <a:ext cx="392772" cy="391524"/>
            </a:xfrm>
            <a:prstGeom prst="rect">
              <a:avLst/>
            </a:prstGeom>
            <a:noFill/>
            <a:ln>
              <a:noFill/>
            </a:ln>
          </p:spPr>
        </p:pic>
      </p:grpSp>
      <p:grpSp>
        <p:nvGrpSpPr>
          <p:cNvPr id="12" name="Shape 228"/>
          <p:cNvGrpSpPr/>
          <p:nvPr/>
        </p:nvGrpSpPr>
        <p:grpSpPr>
          <a:xfrm>
            <a:off x="793784" y="3224621"/>
            <a:ext cx="2576647" cy="567927"/>
            <a:chOff x="4647812" y="2287600"/>
            <a:chExt cx="2576646" cy="567926"/>
          </a:xfrm>
        </p:grpSpPr>
        <p:sp>
          <p:nvSpPr>
            <p:cNvPr id="13" name="Shape 229"/>
            <p:cNvSpPr/>
            <p:nvPr/>
          </p:nvSpPr>
          <p:spPr>
            <a:xfrm>
              <a:off x="4647812" y="2287600"/>
              <a:ext cx="2576646" cy="567926"/>
            </a:xfrm>
            <a:prstGeom prst="rect">
              <a:avLst/>
            </a:prstGeom>
            <a:solidFill>
              <a:schemeClr val="accent2"/>
            </a:solidFill>
            <a:ln>
              <a:solidFill>
                <a:schemeClr val="accent2"/>
              </a:solidFill>
            </a:ln>
          </p:spPr>
          <p:txBody>
            <a:bodyPr lIns="640069" tIns="45713" rIns="91425" bIns="45713" anchor="ctr" anchorCtr="0">
              <a:noAutofit/>
            </a:bodyPr>
            <a:lstStyle/>
            <a:p>
              <a:pPr defTabSz="914377">
                <a:buSzPct val="25000"/>
                <a:defRPr/>
              </a:pPr>
              <a:r>
                <a:rPr lang="en-US" sz="1425" b="1" kern="0" dirty="0">
                  <a:solidFill>
                    <a:srgbClr val="FFFFFF"/>
                  </a:solidFill>
                  <a:ea typeface="Arial"/>
                  <a:cs typeface="Arial"/>
                  <a:sym typeface="Arial"/>
                </a:rPr>
                <a:t>Information &amp; Services Provider</a:t>
              </a:r>
            </a:p>
          </p:txBody>
        </p:sp>
        <p:pic>
          <p:nvPicPr>
            <p:cNvPr id="14" name="Shape 2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96853" y="2374365"/>
              <a:ext cx="312230" cy="394392"/>
            </a:xfrm>
            <a:prstGeom prst="rect">
              <a:avLst/>
            </a:prstGeom>
            <a:noFill/>
            <a:ln>
              <a:noFill/>
            </a:ln>
          </p:spPr>
        </p:pic>
      </p:grpSp>
      <p:sp>
        <p:nvSpPr>
          <p:cNvPr id="15" name="Shape 240"/>
          <p:cNvSpPr txBox="1"/>
          <p:nvPr/>
        </p:nvSpPr>
        <p:spPr>
          <a:xfrm>
            <a:off x="827898" y="5476207"/>
            <a:ext cx="2567121" cy="894593"/>
          </a:xfrm>
          <a:prstGeom prst="rect">
            <a:avLst/>
          </a:prstGeom>
          <a:noFill/>
          <a:ln>
            <a:noFill/>
          </a:ln>
        </p:spPr>
        <p:txBody>
          <a:bodyPr lIns="91407" tIns="45695" rIns="91407" bIns="45695" anchor="t" anchorCtr="0">
            <a:noAutofit/>
          </a:bodyPr>
          <a:lstStyle/>
          <a:p>
            <a:pPr marL="182875" indent="-182875">
              <a:buClr>
                <a:srgbClr val="FECB00"/>
              </a:buClr>
              <a:buSzPct val="90000"/>
              <a:buFont typeface="Wingdings" panose="05000000000000000000" pitchFamily="2" charset="2"/>
              <a:buChar char="§"/>
            </a:pPr>
            <a:r>
              <a:rPr lang="en-US" sz="1351" dirty="0">
                <a:solidFill>
                  <a:schemeClr val="accent5"/>
                </a:solidFill>
                <a:ea typeface="Arial Narrow"/>
                <a:cs typeface="Arial Narrow"/>
                <a:sym typeface="Arial Narrow"/>
              </a:rPr>
              <a:t>Competitive intelligence and price monitoring</a:t>
            </a:r>
          </a:p>
          <a:p>
            <a:pPr marL="182875" indent="-182875">
              <a:buClr>
                <a:srgbClr val="FECB00"/>
              </a:buClr>
              <a:buSzPct val="90000"/>
              <a:buFont typeface="Wingdings" panose="05000000000000000000" pitchFamily="2" charset="2"/>
              <a:buChar char="§"/>
            </a:pPr>
            <a:r>
              <a:rPr lang="en-US" sz="1351" dirty="0">
                <a:solidFill>
                  <a:schemeClr val="accent5"/>
                </a:solidFill>
                <a:ea typeface="Arial Narrow"/>
                <a:cs typeface="Arial Narrow"/>
                <a:sym typeface="Arial Narrow"/>
              </a:rPr>
              <a:t>Brand monitoring and fraud protection</a:t>
            </a:r>
          </a:p>
        </p:txBody>
      </p:sp>
      <p:sp>
        <p:nvSpPr>
          <p:cNvPr id="16" name="Shape 241"/>
          <p:cNvSpPr txBox="1"/>
          <p:nvPr/>
        </p:nvSpPr>
        <p:spPr>
          <a:xfrm>
            <a:off x="812803" y="3835251"/>
            <a:ext cx="2567121" cy="694424"/>
          </a:xfrm>
          <a:prstGeom prst="rect">
            <a:avLst/>
          </a:prstGeom>
          <a:noFill/>
          <a:ln>
            <a:noFill/>
          </a:ln>
        </p:spPr>
        <p:txBody>
          <a:bodyPr lIns="91407" tIns="45695" rIns="91407" bIns="45695" anchor="t" anchorCtr="0">
            <a:noAutofit/>
          </a:bodyPr>
          <a:lstStyle/>
          <a:p>
            <a:pPr marL="182875" indent="-182875">
              <a:buClr>
                <a:srgbClr val="FECB00"/>
              </a:buClr>
              <a:buSzPct val="90000"/>
              <a:buFont typeface="Wingdings" panose="05000000000000000000" pitchFamily="2" charset="2"/>
              <a:buChar char="§"/>
            </a:pPr>
            <a:r>
              <a:rPr lang="en-US" sz="1351" dirty="0">
                <a:solidFill>
                  <a:schemeClr val="accent5"/>
                </a:solidFill>
                <a:ea typeface="Arial Narrow"/>
                <a:cs typeface="Arial Narrow"/>
                <a:sym typeface="Arial Narrow"/>
              </a:rPr>
              <a:t>Data aggregation</a:t>
            </a:r>
          </a:p>
          <a:p>
            <a:pPr marL="182875" indent="-182875">
              <a:buClr>
                <a:srgbClr val="FECB00"/>
              </a:buClr>
              <a:buSzPct val="90000"/>
              <a:buFont typeface="Wingdings" panose="05000000000000000000" pitchFamily="2" charset="2"/>
              <a:buChar char="§"/>
            </a:pPr>
            <a:r>
              <a:rPr lang="en-US" sz="1351" dirty="0">
                <a:solidFill>
                  <a:schemeClr val="accent5"/>
                </a:solidFill>
                <a:ea typeface="Arial Narrow"/>
                <a:cs typeface="Arial Narrow"/>
                <a:sym typeface="Arial Narrow"/>
              </a:rPr>
              <a:t>Screening and risk management services</a:t>
            </a:r>
          </a:p>
        </p:txBody>
      </p:sp>
      <p:grpSp>
        <p:nvGrpSpPr>
          <p:cNvPr id="17" name="Shape 231"/>
          <p:cNvGrpSpPr/>
          <p:nvPr/>
        </p:nvGrpSpPr>
        <p:grpSpPr>
          <a:xfrm>
            <a:off x="803276" y="1583324"/>
            <a:ext cx="2576647" cy="567927"/>
            <a:chOff x="3149939" y="2230967"/>
            <a:chExt cx="2576646" cy="567926"/>
          </a:xfrm>
        </p:grpSpPr>
        <p:sp>
          <p:nvSpPr>
            <p:cNvPr id="18" name="Shape 232"/>
            <p:cNvSpPr/>
            <p:nvPr/>
          </p:nvSpPr>
          <p:spPr>
            <a:xfrm>
              <a:off x="3149939" y="2230967"/>
              <a:ext cx="2576646" cy="567926"/>
            </a:xfrm>
            <a:prstGeom prst="rect">
              <a:avLst/>
            </a:prstGeom>
            <a:solidFill>
              <a:schemeClr val="accent2"/>
            </a:solidFill>
            <a:ln>
              <a:solidFill>
                <a:schemeClr val="accent2"/>
              </a:solidFill>
            </a:ln>
          </p:spPr>
          <p:txBody>
            <a:bodyPr lIns="640069" tIns="45713" rIns="91425" bIns="45713" anchor="ctr" anchorCtr="0">
              <a:noAutofit/>
            </a:bodyPr>
            <a:lstStyle/>
            <a:p>
              <a:pPr defTabSz="914377">
                <a:buSzPct val="25000"/>
                <a:defRPr/>
              </a:pPr>
              <a:r>
                <a:rPr lang="en-US" sz="1425" b="1" kern="0" dirty="0">
                  <a:solidFill>
                    <a:srgbClr val="FFFFFF"/>
                  </a:solidFill>
                  <a:ea typeface="Arial"/>
                  <a:cs typeface="Arial"/>
                  <a:sym typeface="Arial"/>
                </a:rPr>
                <a:t>Banking</a:t>
              </a:r>
            </a:p>
          </p:txBody>
        </p:sp>
        <p:pic>
          <p:nvPicPr>
            <p:cNvPr id="19" name="Shape 23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308503" y="2319042"/>
              <a:ext cx="385619" cy="385619"/>
            </a:xfrm>
            <a:prstGeom prst="rect">
              <a:avLst/>
            </a:prstGeom>
            <a:noFill/>
            <a:ln>
              <a:noFill/>
            </a:ln>
          </p:spPr>
        </p:pic>
      </p:grpSp>
      <p:sp>
        <p:nvSpPr>
          <p:cNvPr id="20" name="Shape 242"/>
          <p:cNvSpPr txBox="1"/>
          <p:nvPr/>
        </p:nvSpPr>
        <p:spPr>
          <a:xfrm>
            <a:off x="841344" y="2206953"/>
            <a:ext cx="2567121" cy="784800"/>
          </a:xfrm>
          <a:prstGeom prst="rect">
            <a:avLst/>
          </a:prstGeom>
          <a:noFill/>
          <a:ln>
            <a:noFill/>
          </a:ln>
        </p:spPr>
        <p:txBody>
          <a:bodyPr lIns="91407" tIns="45695" rIns="91407" bIns="45695" anchor="t" anchorCtr="0">
            <a:noAutofit/>
          </a:bodyPr>
          <a:lstStyle/>
          <a:p>
            <a:pPr marL="182875" indent="-182875">
              <a:buClr>
                <a:srgbClr val="FECB00"/>
              </a:buClr>
              <a:buSzPct val="90000"/>
              <a:buFont typeface="Wingdings" panose="05000000000000000000" pitchFamily="2" charset="2"/>
              <a:buChar char="§"/>
            </a:pPr>
            <a:r>
              <a:rPr lang="en-US" sz="1351" dirty="0">
                <a:solidFill>
                  <a:schemeClr val="accent5"/>
                </a:solidFill>
                <a:ea typeface="Arial Narrow"/>
                <a:cs typeface="Arial Narrow"/>
                <a:sym typeface="Arial Narrow"/>
              </a:rPr>
              <a:t>Equity research</a:t>
            </a:r>
          </a:p>
          <a:p>
            <a:pPr marL="182875" indent="-182875">
              <a:buClr>
                <a:srgbClr val="FECB00"/>
              </a:buClr>
              <a:buSzPct val="90000"/>
              <a:buFont typeface="Wingdings" panose="05000000000000000000" pitchFamily="2" charset="2"/>
              <a:buChar char="§"/>
            </a:pPr>
            <a:r>
              <a:rPr lang="en-US" sz="1351" dirty="0">
                <a:solidFill>
                  <a:schemeClr val="accent5"/>
                </a:solidFill>
                <a:ea typeface="Arial Narrow"/>
                <a:cs typeface="Arial Narrow"/>
                <a:sym typeface="Arial Narrow"/>
              </a:rPr>
              <a:t>Compliance and risk management</a:t>
            </a:r>
          </a:p>
        </p:txBody>
      </p:sp>
      <p:sp>
        <p:nvSpPr>
          <p:cNvPr id="21" name="Rectangle 20"/>
          <p:cNvSpPr/>
          <p:nvPr/>
        </p:nvSpPr>
        <p:spPr>
          <a:xfrm>
            <a:off x="900295" y="1177233"/>
            <a:ext cx="2424702" cy="369332"/>
          </a:xfrm>
          <a:prstGeom prst="rect">
            <a:avLst/>
          </a:prstGeom>
        </p:spPr>
        <p:txBody>
          <a:bodyPr wrap="none">
            <a:spAutoFit/>
          </a:bodyPr>
          <a:lstStyle/>
          <a:p>
            <a:pPr algn="ctr"/>
            <a:r>
              <a:rPr lang="en-US" b="1" dirty="0">
                <a:solidFill>
                  <a:schemeClr val="accent1"/>
                </a:solidFill>
              </a:rPr>
              <a:t>Web Data Extraction</a:t>
            </a:r>
          </a:p>
        </p:txBody>
      </p:sp>
      <p:sp>
        <p:nvSpPr>
          <p:cNvPr id="22" name="Rectangle 21"/>
          <p:cNvSpPr/>
          <p:nvPr/>
        </p:nvSpPr>
        <p:spPr bwMode="auto">
          <a:xfrm>
            <a:off x="9045847" y="2157877"/>
            <a:ext cx="2576648" cy="914400"/>
          </a:xfrm>
          <a:prstGeom prst="rect">
            <a:avLst/>
          </a:prstGeom>
          <a:solidFill>
            <a:schemeClr val="bg1"/>
          </a:solidFill>
          <a:ln w="9525" cap="flat" cmpd="sng" algn="ctr">
            <a:solidFill>
              <a:schemeClr val="accent5">
                <a:lumMod val="60000"/>
                <a:lumOff val="40000"/>
              </a:schemeClr>
            </a:solidFill>
            <a:prstDash val="solid"/>
            <a:miter/>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600">
              <a:solidFill>
                <a:srgbClr val="595959"/>
              </a:solidFill>
            </a:endParaRPr>
          </a:p>
        </p:txBody>
      </p:sp>
      <p:sp>
        <p:nvSpPr>
          <p:cNvPr id="23" name="Rectangle 22"/>
          <p:cNvSpPr/>
          <p:nvPr/>
        </p:nvSpPr>
        <p:spPr bwMode="auto">
          <a:xfrm>
            <a:off x="6317005" y="2157877"/>
            <a:ext cx="2576648" cy="914400"/>
          </a:xfrm>
          <a:prstGeom prst="rect">
            <a:avLst/>
          </a:prstGeom>
          <a:solidFill>
            <a:schemeClr val="bg1"/>
          </a:solidFill>
          <a:ln w="9525" cap="flat" cmpd="sng" algn="ctr">
            <a:solidFill>
              <a:schemeClr val="accent5">
                <a:lumMod val="60000"/>
                <a:lumOff val="40000"/>
              </a:schemeClr>
            </a:solidFill>
            <a:prstDash val="solid"/>
            <a:miter/>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600">
              <a:solidFill>
                <a:srgbClr val="595959"/>
              </a:solidFill>
            </a:endParaRPr>
          </a:p>
        </p:txBody>
      </p:sp>
      <p:sp>
        <p:nvSpPr>
          <p:cNvPr id="24" name="Rectangle 23"/>
          <p:cNvSpPr/>
          <p:nvPr/>
        </p:nvSpPr>
        <p:spPr bwMode="auto">
          <a:xfrm>
            <a:off x="3566001" y="2157877"/>
            <a:ext cx="2576648" cy="914400"/>
          </a:xfrm>
          <a:prstGeom prst="rect">
            <a:avLst/>
          </a:prstGeom>
          <a:solidFill>
            <a:schemeClr val="bg1"/>
          </a:solidFill>
          <a:ln w="9525" cap="flat" cmpd="sng" algn="ctr">
            <a:solidFill>
              <a:schemeClr val="accent5">
                <a:lumMod val="60000"/>
                <a:lumOff val="40000"/>
              </a:schemeClr>
            </a:solidFill>
            <a:prstDash val="solid"/>
            <a:miter/>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600">
              <a:solidFill>
                <a:srgbClr val="595959"/>
              </a:solidFill>
            </a:endParaRPr>
          </a:p>
        </p:txBody>
      </p:sp>
      <p:sp>
        <p:nvSpPr>
          <p:cNvPr id="25" name="Rectangle 24"/>
          <p:cNvSpPr/>
          <p:nvPr/>
        </p:nvSpPr>
        <p:spPr bwMode="auto">
          <a:xfrm>
            <a:off x="9045847" y="3820530"/>
            <a:ext cx="2576648" cy="914400"/>
          </a:xfrm>
          <a:prstGeom prst="rect">
            <a:avLst/>
          </a:prstGeom>
          <a:solidFill>
            <a:schemeClr val="bg1"/>
          </a:solidFill>
          <a:ln w="9525" cap="flat" cmpd="sng" algn="ctr">
            <a:solidFill>
              <a:schemeClr val="accent5">
                <a:lumMod val="60000"/>
                <a:lumOff val="40000"/>
              </a:schemeClr>
            </a:solidFill>
            <a:prstDash val="solid"/>
            <a:miter/>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600">
              <a:solidFill>
                <a:srgbClr val="595959"/>
              </a:solidFill>
            </a:endParaRPr>
          </a:p>
        </p:txBody>
      </p:sp>
      <p:sp>
        <p:nvSpPr>
          <p:cNvPr id="26" name="Rectangle 25"/>
          <p:cNvSpPr/>
          <p:nvPr/>
        </p:nvSpPr>
        <p:spPr bwMode="auto">
          <a:xfrm>
            <a:off x="6317005" y="3820530"/>
            <a:ext cx="2576648" cy="914400"/>
          </a:xfrm>
          <a:prstGeom prst="rect">
            <a:avLst/>
          </a:prstGeom>
          <a:solidFill>
            <a:schemeClr val="bg1"/>
          </a:solidFill>
          <a:ln w="9525" cap="flat" cmpd="sng" algn="ctr">
            <a:solidFill>
              <a:schemeClr val="accent5">
                <a:lumMod val="60000"/>
                <a:lumOff val="40000"/>
              </a:schemeClr>
            </a:solidFill>
            <a:prstDash val="solid"/>
            <a:miter/>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600">
              <a:solidFill>
                <a:srgbClr val="595959"/>
              </a:solidFill>
            </a:endParaRPr>
          </a:p>
        </p:txBody>
      </p:sp>
      <p:sp>
        <p:nvSpPr>
          <p:cNvPr id="27" name="Rectangle 26"/>
          <p:cNvSpPr/>
          <p:nvPr/>
        </p:nvSpPr>
        <p:spPr bwMode="auto">
          <a:xfrm>
            <a:off x="3566001" y="3820530"/>
            <a:ext cx="2576648" cy="914400"/>
          </a:xfrm>
          <a:prstGeom prst="rect">
            <a:avLst/>
          </a:prstGeom>
          <a:solidFill>
            <a:schemeClr val="bg1"/>
          </a:solidFill>
          <a:ln w="9525" cap="flat" cmpd="sng" algn="ctr">
            <a:solidFill>
              <a:schemeClr val="accent5">
                <a:lumMod val="60000"/>
                <a:lumOff val="40000"/>
              </a:schemeClr>
            </a:solidFill>
            <a:prstDash val="solid"/>
            <a:miter/>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600">
              <a:solidFill>
                <a:srgbClr val="595959"/>
              </a:solidFill>
            </a:endParaRPr>
          </a:p>
        </p:txBody>
      </p:sp>
      <p:grpSp>
        <p:nvGrpSpPr>
          <p:cNvPr id="28" name="Shape 219"/>
          <p:cNvGrpSpPr/>
          <p:nvPr/>
        </p:nvGrpSpPr>
        <p:grpSpPr>
          <a:xfrm>
            <a:off x="3566002" y="3252607"/>
            <a:ext cx="2576647" cy="567927"/>
            <a:chOff x="4647812" y="1046413"/>
            <a:chExt cx="2576646" cy="567926"/>
          </a:xfrm>
        </p:grpSpPr>
        <p:sp>
          <p:nvSpPr>
            <p:cNvPr id="29" name="Shape 220"/>
            <p:cNvSpPr/>
            <p:nvPr/>
          </p:nvSpPr>
          <p:spPr>
            <a:xfrm>
              <a:off x="4647812" y="1046413"/>
              <a:ext cx="2576646" cy="567926"/>
            </a:xfrm>
            <a:prstGeom prst="rect">
              <a:avLst/>
            </a:prstGeom>
            <a:solidFill>
              <a:schemeClr val="accent5"/>
            </a:solidFill>
            <a:ln>
              <a:solidFill>
                <a:schemeClr val="accent5"/>
              </a:solidFill>
            </a:ln>
          </p:spPr>
          <p:txBody>
            <a:bodyPr lIns="640069" tIns="45713" rIns="91425" bIns="45713" anchor="ctr" anchorCtr="0">
              <a:noAutofit/>
            </a:bodyPr>
            <a:lstStyle/>
            <a:p>
              <a:pPr defTabSz="914377">
                <a:buSzPct val="25000"/>
                <a:defRPr/>
              </a:pPr>
              <a:r>
                <a:rPr lang="en-US" sz="1425" b="1" kern="0" dirty="0">
                  <a:solidFill>
                    <a:srgbClr val="FFFFFF"/>
                  </a:solidFill>
                  <a:ea typeface="Arial"/>
                  <a:cs typeface="Arial"/>
                  <a:sym typeface="Arial"/>
                </a:rPr>
                <a:t>Cross-Industry</a:t>
              </a:r>
            </a:p>
          </p:txBody>
        </p:sp>
        <p:grpSp>
          <p:nvGrpSpPr>
            <p:cNvPr id="30" name="Shape 221"/>
            <p:cNvGrpSpPr/>
            <p:nvPr/>
          </p:nvGrpSpPr>
          <p:grpSpPr>
            <a:xfrm>
              <a:off x="4756023" y="1122318"/>
              <a:ext cx="393889" cy="406533"/>
              <a:chOff x="4767182" y="1156363"/>
              <a:chExt cx="344574" cy="355635"/>
            </a:xfrm>
          </p:grpSpPr>
          <p:pic>
            <p:nvPicPr>
              <p:cNvPr id="31" name="Shape 22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767182" y="1318625"/>
                <a:ext cx="303871" cy="193373"/>
              </a:xfrm>
              <a:prstGeom prst="rect">
                <a:avLst/>
              </a:prstGeom>
              <a:noFill/>
              <a:ln>
                <a:noFill/>
              </a:ln>
            </p:spPr>
          </p:pic>
          <p:pic>
            <p:nvPicPr>
              <p:cNvPr id="32" name="Shape 223"/>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857319" y="1207950"/>
                <a:ext cx="140888" cy="143555"/>
              </a:xfrm>
              <a:prstGeom prst="rect">
                <a:avLst/>
              </a:prstGeom>
              <a:noFill/>
              <a:ln>
                <a:noFill/>
              </a:ln>
            </p:spPr>
          </p:pic>
          <p:pic>
            <p:nvPicPr>
              <p:cNvPr id="33" name="Shape 22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970867" y="1156363"/>
                <a:ext cx="140888" cy="143555"/>
              </a:xfrm>
              <a:prstGeom prst="rect">
                <a:avLst/>
              </a:prstGeom>
              <a:noFill/>
              <a:ln>
                <a:noFill/>
              </a:ln>
            </p:spPr>
          </p:pic>
        </p:grpSp>
      </p:grpSp>
      <p:grpSp>
        <p:nvGrpSpPr>
          <p:cNvPr id="34" name="Shape 225"/>
          <p:cNvGrpSpPr/>
          <p:nvPr/>
        </p:nvGrpSpPr>
        <p:grpSpPr>
          <a:xfrm>
            <a:off x="6317006" y="1591275"/>
            <a:ext cx="2576647" cy="567927"/>
            <a:chOff x="4647812" y="1667007"/>
            <a:chExt cx="2576646" cy="567926"/>
          </a:xfrm>
        </p:grpSpPr>
        <p:sp>
          <p:nvSpPr>
            <p:cNvPr id="35" name="Shape 226"/>
            <p:cNvSpPr/>
            <p:nvPr/>
          </p:nvSpPr>
          <p:spPr>
            <a:xfrm>
              <a:off x="4647812" y="1667007"/>
              <a:ext cx="2576646" cy="567926"/>
            </a:xfrm>
            <a:prstGeom prst="rect">
              <a:avLst/>
            </a:prstGeom>
            <a:solidFill>
              <a:schemeClr val="accent5"/>
            </a:solidFill>
            <a:ln>
              <a:solidFill>
                <a:schemeClr val="accent5"/>
              </a:solidFill>
            </a:ln>
          </p:spPr>
          <p:txBody>
            <a:bodyPr lIns="640069" tIns="45713" rIns="91425" bIns="45713" anchor="ctr" anchorCtr="0">
              <a:noAutofit/>
            </a:bodyPr>
            <a:lstStyle/>
            <a:p>
              <a:pPr defTabSz="914377">
                <a:buSzPct val="25000"/>
                <a:defRPr/>
              </a:pPr>
              <a:r>
                <a:rPr lang="en-US" sz="1425" b="1" kern="0" dirty="0">
                  <a:solidFill>
                    <a:srgbClr val="FFFFFF"/>
                  </a:solidFill>
                  <a:ea typeface="Arial"/>
                  <a:cs typeface="Arial"/>
                  <a:sym typeface="Arial"/>
                </a:rPr>
                <a:t>Logistics</a:t>
              </a:r>
            </a:p>
          </p:txBody>
        </p:sp>
        <p:pic>
          <p:nvPicPr>
            <p:cNvPr id="36" name="Shape 2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56582" y="1745683"/>
              <a:ext cx="392772" cy="391524"/>
            </a:xfrm>
            <a:prstGeom prst="rect">
              <a:avLst/>
            </a:prstGeom>
            <a:noFill/>
            <a:ln>
              <a:noFill/>
            </a:ln>
          </p:spPr>
        </p:pic>
      </p:grpSp>
      <p:grpSp>
        <p:nvGrpSpPr>
          <p:cNvPr id="37" name="Shape 228"/>
          <p:cNvGrpSpPr/>
          <p:nvPr/>
        </p:nvGrpSpPr>
        <p:grpSpPr>
          <a:xfrm>
            <a:off x="6317006" y="3254616"/>
            <a:ext cx="2576647" cy="567927"/>
            <a:chOff x="4647812" y="2287600"/>
            <a:chExt cx="2576646" cy="567926"/>
          </a:xfrm>
        </p:grpSpPr>
        <p:sp>
          <p:nvSpPr>
            <p:cNvPr id="38" name="Shape 229"/>
            <p:cNvSpPr/>
            <p:nvPr/>
          </p:nvSpPr>
          <p:spPr>
            <a:xfrm>
              <a:off x="4647812" y="2287600"/>
              <a:ext cx="2576646" cy="567926"/>
            </a:xfrm>
            <a:prstGeom prst="rect">
              <a:avLst/>
            </a:prstGeom>
            <a:solidFill>
              <a:schemeClr val="accent5"/>
            </a:solidFill>
            <a:ln>
              <a:solidFill>
                <a:schemeClr val="accent5"/>
              </a:solidFill>
            </a:ln>
          </p:spPr>
          <p:txBody>
            <a:bodyPr lIns="640069" tIns="45713" rIns="91425" bIns="45713" anchor="ctr" anchorCtr="0">
              <a:noAutofit/>
            </a:bodyPr>
            <a:lstStyle/>
            <a:p>
              <a:pPr defTabSz="914377">
                <a:buSzPct val="25000"/>
                <a:defRPr/>
              </a:pPr>
              <a:r>
                <a:rPr lang="en-US" sz="1425" b="1" kern="0" dirty="0">
                  <a:solidFill>
                    <a:srgbClr val="FFFFFF"/>
                  </a:solidFill>
                  <a:ea typeface="Arial"/>
                  <a:cs typeface="Arial"/>
                  <a:sym typeface="Arial"/>
                </a:rPr>
                <a:t>Healthcare</a:t>
              </a:r>
            </a:p>
          </p:txBody>
        </p:sp>
        <p:pic>
          <p:nvPicPr>
            <p:cNvPr id="39" name="Shape 230"/>
            <p:cNvPicPr preferRelativeResize="0"/>
            <p:nvPr/>
          </p:nvPicPr>
          <p:blipFill>
            <a:blip r:embed="rId8" cstate="screen">
              <a:extLst>
                <a:ext uri="{28A0092B-C50C-407E-A947-70E740481C1C}">
                  <a14:useLocalDpi xmlns:a14="http://schemas.microsoft.com/office/drawing/2010/main"/>
                </a:ext>
              </a:extLst>
            </a:blip>
            <a:stretch>
              <a:fillRect/>
            </a:stretch>
          </p:blipFill>
          <p:spPr>
            <a:xfrm>
              <a:off x="4756323" y="2375535"/>
              <a:ext cx="393290" cy="392052"/>
            </a:xfrm>
            <a:prstGeom prst="rect">
              <a:avLst/>
            </a:prstGeom>
            <a:noFill/>
            <a:ln>
              <a:noFill/>
            </a:ln>
          </p:spPr>
        </p:pic>
      </p:grpSp>
      <p:grpSp>
        <p:nvGrpSpPr>
          <p:cNvPr id="40" name="Shape 231"/>
          <p:cNvGrpSpPr/>
          <p:nvPr/>
        </p:nvGrpSpPr>
        <p:grpSpPr>
          <a:xfrm>
            <a:off x="3566002" y="1593515"/>
            <a:ext cx="2576647" cy="567927"/>
            <a:chOff x="3149939" y="2230967"/>
            <a:chExt cx="2576646" cy="567926"/>
          </a:xfrm>
        </p:grpSpPr>
        <p:sp>
          <p:nvSpPr>
            <p:cNvPr id="41" name="Shape 232"/>
            <p:cNvSpPr/>
            <p:nvPr/>
          </p:nvSpPr>
          <p:spPr>
            <a:xfrm>
              <a:off x="3149939" y="2230967"/>
              <a:ext cx="2576646" cy="567926"/>
            </a:xfrm>
            <a:prstGeom prst="rect">
              <a:avLst/>
            </a:prstGeom>
            <a:solidFill>
              <a:schemeClr val="accent5"/>
            </a:solidFill>
            <a:ln>
              <a:solidFill>
                <a:schemeClr val="accent5"/>
              </a:solidFill>
            </a:ln>
          </p:spPr>
          <p:txBody>
            <a:bodyPr lIns="640069" tIns="45713" rIns="91425" bIns="45713" anchor="ctr" anchorCtr="0">
              <a:noAutofit/>
            </a:bodyPr>
            <a:lstStyle/>
            <a:p>
              <a:pPr defTabSz="914377">
                <a:buSzPct val="25000"/>
                <a:defRPr/>
              </a:pPr>
              <a:r>
                <a:rPr lang="en-US" sz="1425" b="1" kern="0" dirty="0">
                  <a:solidFill>
                    <a:srgbClr val="FFFFFF"/>
                  </a:solidFill>
                  <a:ea typeface="Arial"/>
                  <a:cs typeface="Arial"/>
                  <a:sym typeface="Arial"/>
                </a:rPr>
                <a:t>Banking</a:t>
              </a:r>
            </a:p>
          </p:txBody>
        </p:sp>
        <p:pic>
          <p:nvPicPr>
            <p:cNvPr id="42" name="Shape 23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308503" y="2319042"/>
              <a:ext cx="385619" cy="385619"/>
            </a:xfrm>
            <a:prstGeom prst="rect">
              <a:avLst/>
            </a:prstGeom>
            <a:noFill/>
            <a:ln>
              <a:noFill/>
            </a:ln>
          </p:spPr>
        </p:pic>
      </p:grpSp>
      <p:grpSp>
        <p:nvGrpSpPr>
          <p:cNvPr id="43" name="Shape 234"/>
          <p:cNvGrpSpPr/>
          <p:nvPr/>
        </p:nvGrpSpPr>
        <p:grpSpPr>
          <a:xfrm>
            <a:off x="9045850" y="3267619"/>
            <a:ext cx="2576647" cy="567927"/>
            <a:chOff x="4647810" y="3519260"/>
            <a:chExt cx="2576646" cy="567926"/>
          </a:xfrm>
        </p:grpSpPr>
        <p:sp>
          <p:nvSpPr>
            <p:cNvPr id="44" name="Shape 235"/>
            <p:cNvSpPr/>
            <p:nvPr/>
          </p:nvSpPr>
          <p:spPr>
            <a:xfrm>
              <a:off x="4647810" y="3519260"/>
              <a:ext cx="2576646" cy="567926"/>
            </a:xfrm>
            <a:prstGeom prst="rect">
              <a:avLst/>
            </a:prstGeom>
            <a:solidFill>
              <a:schemeClr val="accent5"/>
            </a:solidFill>
            <a:ln>
              <a:solidFill>
                <a:schemeClr val="accent5"/>
              </a:solidFill>
            </a:ln>
          </p:spPr>
          <p:txBody>
            <a:bodyPr lIns="640069" tIns="45713" rIns="91425" bIns="45713" anchor="ctr" anchorCtr="0">
              <a:noAutofit/>
            </a:bodyPr>
            <a:lstStyle/>
            <a:p>
              <a:pPr defTabSz="914377">
                <a:buSzPct val="25000"/>
                <a:defRPr/>
              </a:pPr>
              <a:r>
                <a:rPr lang="en-US" sz="1425" b="1" kern="0" dirty="0">
                  <a:solidFill>
                    <a:srgbClr val="FFFFFF"/>
                  </a:solidFill>
                  <a:ea typeface="Arial"/>
                  <a:cs typeface="Arial"/>
                  <a:sym typeface="Arial"/>
                </a:rPr>
                <a:t>Insurance</a:t>
              </a:r>
            </a:p>
          </p:txBody>
        </p:sp>
        <p:pic>
          <p:nvPicPr>
            <p:cNvPr id="45" name="Shape 237"/>
            <p:cNvPicPr preferRelativeResize="0"/>
            <p:nvPr/>
          </p:nvPicPr>
          <p:blipFill>
            <a:blip r:embed="rId9" cstate="screen">
              <a:extLst>
                <a:ext uri="{28A0092B-C50C-407E-A947-70E740481C1C}">
                  <a14:useLocalDpi xmlns:a14="http://schemas.microsoft.com/office/drawing/2010/main"/>
                </a:ext>
              </a:extLst>
            </a:blip>
            <a:stretch>
              <a:fillRect/>
            </a:stretch>
          </p:blipFill>
          <p:spPr>
            <a:xfrm>
              <a:off x="4759610" y="3617626"/>
              <a:ext cx="391474" cy="390244"/>
            </a:xfrm>
            <a:prstGeom prst="rect">
              <a:avLst/>
            </a:prstGeom>
            <a:noFill/>
            <a:ln>
              <a:noFill/>
            </a:ln>
          </p:spPr>
        </p:pic>
      </p:grpSp>
      <p:sp>
        <p:nvSpPr>
          <p:cNvPr id="46" name="Shape 239"/>
          <p:cNvSpPr txBox="1"/>
          <p:nvPr/>
        </p:nvSpPr>
        <p:spPr>
          <a:xfrm>
            <a:off x="3566002" y="3844422"/>
            <a:ext cx="2567121" cy="640080"/>
          </a:xfrm>
          <a:prstGeom prst="rect">
            <a:avLst/>
          </a:prstGeom>
          <a:noFill/>
          <a:ln>
            <a:noFill/>
          </a:ln>
        </p:spPr>
        <p:txBody>
          <a:bodyPr lIns="91407" tIns="45695" rIns="91407" bIns="45695" anchor="t" anchorCtr="0">
            <a:noAutofit/>
          </a:bodyPr>
          <a:lstStyle/>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Finance and accounting</a:t>
            </a:r>
          </a:p>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Sales operations</a:t>
            </a:r>
          </a:p>
        </p:txBody>
      </p:sp>
      <p:sp>
        <p:nvSpPr>
          <p:cNvPr id="47" name="Shape 241"/>
          <p:cNvSpPr txBox="1"/>
          <p:nvPr/>
        </p:nvSpPr>
        <p:spPr>
          <a:xfrm>
            <a:off x="6317006" y="3844424"/>
            <a:ext cx="2567121" cy="540179"/>
          </a:xfrm>
          <a:prstGeom prst="rect">
            <a:avLst/>
          </a:prstGeom>
          <a:noFill/>
          <a:ln>
            <a:noFill/>
          </a:ln>
        </p:spPr>
        <p:txBody>
          <a:bodyPr lIns="91407" tIns="45695" rIns="91407" bIns="45695" anchor="t" anchorCtr="0">
            <a:noAutofit/>
          </a:bodyPr>
          <a:lstStyle/>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Patient eligibility </a:t>
            </a:r>
          </a:p>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Physician credentialing</a:t>
            </a:r>
          </a:p>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Customer service</a:t>
            </a:r>
          </a:p>
        </p:txBody>
      </p:sp>
      <p:sp>
        <p:nvSpPr>
          <p:cNvPr id="48" name="Shape 242"/>
          <p:cNvSpPr txBox="1"/>
          <p:nvPr/>
        </p:nvSpPr>
        <p:spPr>
          <a:xfrm>
            <a:off x="3566002" y="2194554"/>
            <a:ext cx="2567121" cy="784800"/>
          </a:xfrm>
          <a:prstGeom prst="rect">
            <a:avLst/>
          </a:prstGeom>
          <a:noFill/>
          <a:ln>
            <a:noFill/>
          </a:ln>
        </p:spPr>
        <p:txBody>
          <a:bodyPr lIns="91407" tIns="45695" rIns="91407" bIns="45695" anchor="t" anchorCtr="0">
            <a:noAutofit/>
          </a:bodyPr>
          <a:lstStyle/>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Mortgage lending</a:t>
            </a:r>
          </a:p>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Compliance reporting</a:t>
            </a:r>
          </a:p>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Customer service</a:t>
            </a:r>
          </a:p>
        </p:txBody>
      </p:sp>
      <p:sp>
        <p:nvSpPr>
          <p:cNvPr id="49" name="Shape 243"/>
          <p:cNvSpPr txBox="1"/>
          <p:nvPr/>
        </p:nvSpPr>
        <p:spPr>
          <a:xfrm>
            <a:off x="9055376" y="3847958"/>
            <a:ext cx="2567121" cy="467939"/>
          </a:xfrm>
          <a:prstGeom prst="rect">
            <a:avLst/>
          </a:prstGeom>
          <a:noFill/>
          <a:ln>
            <a:noFill/>
          </a:ln>
        </p:spPr>
        <p:txBody>
          <a:bodyPr lIns="91407" tIns="45695" rIns="91407" bIns="45695" anchor="t" anchorCtr="0">
            <a:noAutofit/>
          </a:bodyPr>
          <a:lstStyle/>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Claims processing</a:t>
            </a:r>
          </a:p>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Compliance reporting</a:t>
            </a:r>
          </a:p>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Customer service</a:t>
            </a:r>
          </a:p>
        </p:txBody>
      </p:sp>
      <p:sp>
        <p:nvSpPr>
          <p:cNvPr id="50" name="Shape 240"/>
          <p:cNvSpPr txBox="1"/>
          <p:nvPr/>
        </p:nvSpPr>
        <p:spPr>
          <a:xfrm>
            <a:off x="6317006" y="2199628"/>
            <a:ext cx="2688903" cy="779727"/>
          </a:xfrm>
          <a:prstGeom prst="rect">
            <a:avLst/>
          </a:prstGeom>
          <a:noFill/>
          <a:ln>
            <a:noFill/>
          </a:ln>
        </p:spPr>
        <p:txBody>
          <a:bodyPr lIns="91407" tIns="45695" rIns="91407" bIns="45695" anchor="t" anchorCtr="0">
            <a:noAutofit/>
          </a:bodyPr>
          <a:lstStyle/>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Order scheduling and tracking</a:t>
            </a:r>
          </a:p>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Invoicing &amp; credit collections</a:t>
            </a:r>
          </a:p>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Researching loads</a:t>
            </a:r>
          </a:p>
        </p:txBody>
      </p:sp>
      <p:sp>
        <p:nvSpPr>
          <p:cNvPr id="51" name="Shape 226"/>
          <p:cNvSpPr/>
          <p:nvPr/>
        </p:nvSpPr>
        <p:spPr>
          <a:xfrm>
            <a:off x="9045850" y="1591275"/>
            <a:ext cx="2576647" cy="567927"/>
          </a:xfrm>
          <a:prstGeom prst="rect">
            <a:avLst/>
          </a:prstGeom>
          <a:solidFill>
            <a:schemeClr val="accent5"/>
          </a:solidFill>
          <a:ln>
            <a:solidFill>
              <a:schemeClr val="accent5"/>
            </a:solidFill>
          </a:ln>
        </p:spPr>
        <p:txBody>
          <a:bodyPr lIns="640069" tIns="45713" rIns="91425" bIns="45713" anchor="ctr" anchorCtr="0">
            <a:noAutofit/>
          </a:bodyPr>
          <a:lstStyle/>
          <a:p>
            <a:pPr defTabSz="914377">
              <a:buSzPct val="25000"/>
              <a:defRPr/>
            </a:pPr>
            <a:r>
              <a:rPr lang="en-US" sz="1425" b="1" kern="0" dirty="0">
                <a:solidFill>
                  <a:srgbClr val="FFFFFF"/>
                </a:solidFill>
                <a:ea typeface="Arial"/>
                <a:cs typeface="Arial"/>
                <a:sym typeface="Arial"/>
              </a:rPr>
              <a:t>Manufacturing</a:t>
            </a:r>
          </a:p>
        </p:txBody>
      </p:sp>
      <p:sp>
        <p:nvSpPr>
          <p:cNvPr id="52" name="Shape 240"/>
          <p:cNvSpPr txBox="1"/>
          <p:nvPr/>
        </p:nvSpPr>
        <p:spPr>
          <a:xfrm>
            <a:off x="9064859" y="2194300"/>
            <a:ext cx="2688903" cy="705559"/>
          </a:xfrm>
          <a:prstGeom prst="rect">
            <a:avLst/>
          </a:prstGeom>
          <a:noFill/>
          <a:ln>
            <a:noFill/>
          </a:ln>
        </p:spPr>
        <p:txBody>
          <a:bodyPr lIns="91407" tIns="45695" rIns="91407" bIns="45695" anchor="t" anchorCtr="0">
            <a:noAutofit/>
          </a:bodyPr>
          <a:lstStyle/>
          <a:p>
            <a:pPr marL="182880" indent="-182880">
              <a:spcAft>
                <a:spcPts val="300"/>
              </a:spcAft>
              <a:buClr>
                <a:schemeClr val="accent4"/>
              </a:buClr>
              <a:buSzPct val="100000"/>
              <a:buFont typeface="Arial" panose="020B0604020202020204" pitchFamily="34" charset="0"/>
              <a:buChar char="•"/>
            </a:pPr>
            <a:r>
              <a:rPr lang="en-US" sz="1300" dirty="0">
                <a:solidFill>
                  <a:schemeClr val="accent5"/>
                </a:solidFill>
                <a:ea typeface="Arial Narrow"/>
                <a:cs typeface="Arial Narrow"/>
                <a:sym typeface="Arial Narrow"/>
              </a:rPr>
              <a:t>Supply chain automation </a:t>
            </a:r>
          </a:p>
        </p:txBody>
      </p:sp>
      <p:pic>
        <p:nvPicPr>
          <p:cNvPr id="53" name="Picture 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94209" y="1692358"/>
            <a:ext cx="366915" cy="365760"/>
          </a:xfrm>
          <a:prstGeom prst="rect">
            <a:avLst/>
          </a:prstGeom>
        </p:spPr>
      </p:pic>
      <p:sp>
        <p:nvSpPr>
          <p:cNvPr id="54" name="Rectangle 53"/>
          <p:cNvSpPr/>
          <p:nvPr/>
        </p:nvSpPr>
        <p:spPr>
          <a:xfrm>
            <a:off x="5041288" y="1151936"/>
            <a:ext cx="5241563" cy="369332"/>
          </a:xfrm>
          <a:prstGeom prst="rect">
            <a:avLst/>
          </a:prstGeom>
        </p:spPr>
        <p:txBody>
          <a:bodyPr wrap="none">
            <a:spAutoFit/>
          </a:bodyPr>
          <a:lstStyle/>
          <a:p>
            <a:pPr algn="ctr"/>
            <a:r>
              <a:rPr lang="en-US" b="1" dirty="0">
                <a:solidFill>
                  <a:schemeClr val="accent1"/>
                </a:solidFill>
              </a:rPr>
              <a:t>Automate Manual Business Process Activities</a:t>
            </a:r>
          </a:p>
        </p:txBody>
      </p:sp>
      <p:sp>
        <p:nvSpPr>
          <p:cNvPr id="55" name="Rectangle 54"/>
          <p:cNvSpPr/>
          <p:nvPr/>
        </p:nvSpPr>
        <p:spPr bwMode="auto">
          <a:xfrm>
            <a:off x="768282" y="1129504"/>
            <a:ext cx="2732910" cy="5469683"/>
          </a:xfrm>
          <a:prstGeom prst="rect">
            <a:avLst/>
          </a:prstGeom>
          <a:solidFill>
            <a:schemeClr val="bg1">
              <a:alpha val="80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377" fontAlgn="base">
              <a:spcBef>
                <a:spcPct val="0"/>
              </a:spcBef>
              <a:spcAft>
                <a:spcPct val="0"/>
              </a:spcAft>
            </a:pPr>
            <a:endParaRPr lang="en-US" sz="1600">
              <a:solidFill>
                <a:srgbClr val="595959"/>
              </a:solidFill>
            </a:endParaRPr>
          </a:p>
        </p:txBody>
      </p:sp>
    </p:spTree>
    <p:extLst>
      <p:ext uri="{BB962C8B-B14F-4D97-AF65-F5344CB8AC3E}">
        <p14:creationId xmlns:p14="http://schemas.microsoft.com/office/powerpoint/2010/main" val="413941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500"/>
                                        <p:tgtEl>
                                          <p:spTgt spid="4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500"/>
                                        <p:tgtEl>
                                          <p:spTgt spid="4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fade">
                                      <p:cBhvr>
                                        <p:cTn id="87" dur="500"/>
                                        <p:tgtEl>
                                          <p:spTgt spid="5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6" grpId="0"/>
      <p:bldP spid="20" grpId="0"/>
      <p:bldP spid="21" grpId="0"/>
      <p:bldP spid="22" grpId="0" animBg="1"/>
      <p:bldP spid="23" grpId="0" animBg="1"/>
      <p:bldP spid="24" grpId="0" animBg="1"/>
      <p:bldP spid="25" grpId="0" animBg="1"/>
      <p:bldP spid="26" grpId="0" animBg="1"/>
      <p:bldP spid="27" grpId="0" animBg="1"/>
      <p:bldP spid="46" grpId="0"/>
      <p:bldP spid="47" grpId="0"/>
      <p:bldP spid="48" grpId="0"/>
      <p:bldP spid="49" grpId="0"/>
      <p:bldP spid="50" grpId="0"/>
      <p:bldP spid="51" grpId="0" animBg="1"/>
      <p:bldP spid="52" grpId="0"/>
      <p:bldP spid="54" grpId="0"/>
      <p:bldP spid="5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dirty="0"/>
              <a:t>Which Finance processes are suitable to deploy with RPA?</a:t>
            </a:r>
            <a:endParaRPr lang="en-US" noProof="0" dirty="0"/>
          </a:p>
        </p:txBody>
      </p:sp>
      <p:sp>
        <p:nvSpPr>
          <p:cNvPr id="4" name="Text Placeholder 3">
            <a:extLst>
              <a:ext uri="{FF2B5EF4-FFF2-40B4-BE49-F238E27FC236}">
                <a16:creationId xmlns:a16="http://schemas.microsoft.com/office/drawing/2014/main" id="{7913CA62-ACBB-4A14-A41B-3B1441DCDAB9}"/>
              </a:ext>
            </a:extLst>
          </p:cNvPr>
          <p:cNvSpPr>
            <a:spLocks noGrp="1"/>
          </p:cNvSpPr>
          <p:nvPr>
            <p:ph type="body" sz="quarter" idx="15"/>
          </p:nvPr>
        </p:nvSpPr>
        <p:spPr/>
        <p:txBody>
          <a:bodyPr/>
          <a:lstStyle/>
          <a:p>
            <a:endParaRPr lang="en-US"/>
          </a:p>
        </p:txBody>
      </p:sp>
      <p:grpSp>
        <p:nvGrpSpPr>
          <p:cNvPr id="2" name="Group 1"/>
          <p:cNvGrpSpPr/>
          <p:nvPr/>
        </p:nvGrpSpPr>
        <p:grpSpPr>
          <a:xfrm>
            <a:off x="315673" y="1048288"/>
            <a:ext cx="11529383" cy="5328018"/>
            <a:chOff x="2186150" y="1791339"/>
            <a:chExt cx="7826687" cy="4285037"/>
          </a:xfrm>
        </p:grpSpPr>
        <p:sp>
          <p:nvSpPr>
            <p:cNvPr id="208" name="Rectangle 6"/>
            <p:cNvSpPr>
              <a:spLocks noChangeArrowheads="1"/>
            </p:cNvSpPr>
            <p:nvPr/>
          </p:nvSpPr>
          <p:spPr bwMode="auto">
            <a:xfrm>
              <a:off x="5168741" y="2001399"/>
              <a:ext cx="1482566" cy="179863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09" name="Rectangle 7"/>
            <p:cNvSpPr>
              <a:spLocks noChangeArrowheads="1"/>
            </p:cNvSpPr>
            <p:nvPr/>
          </p:nvSpPr>
          <p:spPr bwMode="auto">
            <a:xfrm>
              <a:off x="6728143" y="2001399"/>
              <a:ext cx="1480819" cy="179863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10" name="Rectangle 8"/>
            <p:cNvSpPr>
              <a:spLocks noChangeArrowheads="1"/>
            </p:cNvSpPr>
            <p:nvPr/>
          </p:nvSpPr>
          <p:spPr bwMode="auto">
            <a:xfrm>
              <a:off x="8352154" y="2001399"/>
              <a:ext cx="1629251" cy="179863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11" name="Rectangle 9"/>
            <p:cNvSpPr>
              <a:spLocks noChangeArrowheads="1"/>
            </p:cNvSpPr>
            <p:nvPr/>
          </p:nvSpPr>
          <p:spPr bwMode="auto">
            <a:xfrm>
              <a:off x="2205357" y="2001399"/>
              <a:ext cx="2886550" cy="179863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12" name="Rectangle 10"/>
            <p:cNvSpPr>
              <a:spLocks noChangeArrowheads="1"/>
            </p:cNvSpPr>
            <p:nvPr/>
          </p:nvSpPr>
          <p:spPr bwMode="auto">
            <a:xfrm>
              <a:off x="5261294" y="2256353"/>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Requisition Materials</a:t>
              </a:r>
            </a:p>
          </p:txBody>
        </p:sp>
        <p:sp>
          <p:nvSpPr>
            <p:cNvPr id="213" name="Rectangle 11"/>
            <p:cNvSpPr>
              <a:spLocks noChangeArrowheads="1"/>
            </p:cNvSpPr>
            <p:nvPr/>
          </p:nvSpPr>
          <p:spPr bwMode="auto">
            <a:xfrm>
              <a:off x="5961540" y="2256353"/>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Purchasing/ Procurement</a:t>
              </a:r>
            </a:p>
          </p:txBody>
        </p:sp>
        <p:sp>
          <p:nvSpPr>
            <p:cNvPr id="214" name="Rectangle 12"/>
            <p:cNvSpPr>
              <a:spLocks noChangeArrowheads="1"/>
            </p:cNvSpPr>
            <p:nvPr/>
          </p:nvSpPr>
          <p:spPr bwMode="auto">
            <a:xfrm>
              <a:off x="6818948" y="2256353"/>
              <a:ext cx="625157"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Order Entry</a:t>
              </a:r>
            </a:p>
          </p:txBody>
        </p:sp>
        <p:sp>
          <p:nvSpPr>
            <p:cNvPr id="215" name="Rectangle 13"/>
            <p:cNvSpPr>
              <a:spLocks noChangeArrowheads="1"/>
            </p:cNvSpPr>
            <p:nvPr/>
          </p:nvSpPr>
          <p:spPr bwMode="auto">
            <a:xfrm>
              <a:off x="3701894" y="2769750"/>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Benefits Admin./ Accounting</a:t>
              </a:r>
            </a:p>
          </p:txBody>
        </p:sp>
        <p:sp>
          <p:nvSpPr>
            <p:cNvPr id="216" name="Rectangle 14"/>
            <p:cNvSpPr>
              <a:spLocks noChangeArrowheads="1"/>
            </p:cNvSpPr>
            <p:nvPr/>
          </p:nvSpPr>
          <p:spPr bwMode="auto">
            <a:xfrm>
              <a:off x="4403886" y="2769750"/>
              <a:ext cx="621665"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Inquiry Handling</a:t>
              </a:r>
            </a:p>
          </p:txBody>
        </p:sp>
        <p:sp>
          <p:nvSpPr>
            <p:cNvPr id="217" name="Rectangle 15"/>
            <p:cNvSpPr>
              <a:spLocks noChangeArrowheads="1"/>
            </p:cNvSpPr>
            <p:nvPr/>
          </p:nvSpPr>
          <p:spPr bwMode="auto">
            <a:xfrm>
              <a:off x="8465660" y="2769750"/>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Regulatory Reporting</a:t>
              </a:r>
            </a:p>
          </p:txBody>
        </p:sp>
        <p:sp>
          <p:nvSpPr>
            <p:cNvPr id="218" name="Rectangle 16"/>
            <p:cNvSpPr>
              <a:spLocks noChangeArrowheads="1"/>
            </p:cNvSpPr>
            <p:nvPr/>
          </p:nvSpPr>
          <p:spPr bwMode="auto">
            <a:xfrm>
              <a:off x="9165906" y="2769750"/>
              <a:ext cx="623411" cy="452279"/>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Rating Agency Relations</a:t>
              </a:r>
            </a:p>
          </p:txBody>
        </p:sp>
        <p:sp>
          <p:nvSpPr>
            <p:cNvPr id="219" name="Rectangle 17"/>
            <p:cNvSpPr>
              <a:spLocks noChangeArrowheads="1"/>
            </p:cNvSpPr>
            <p:nvPr/>
          </p:nvSpPr>
          <p:spPr bwMode="auto">
            <a:xfrm>
              <a:off x="2303149" y="3286638"/>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Premium Accounting (Ins)</a:t>
              </a:r>
            </a:p>
          </p:txBody>
        </p:sp>
        <p:sp>
          <p:nvSpPr>
            <p:cNvPr id="220" name="Rectangle 219"/>
            <p:cNvSpPr>
              <a:spLocks noChangeArrowheads="1"/>
            </p:cNvSpPr>
            <p:nvPr/>
          </p:nvSpPr>
          <p:spPr bwMode="auto">
            <a:xfrm>
              <a:off x="3005141" y="3286638"/>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Re-insurance Accounting (Ins)</a:t>
              </a:r>
            </a:p>
          </p:txBody>
        </p:sp>
        <p:sp>
          <p:nvSpPr>
            <p:cNvPr id="221" name="Rectangle 220"/>
            <p:cNvSpPr>
              <a:spLocks noChangeArrowheads="1"/>
            </p:cNvSpPr>
            <p:nvPr/>
          </p:nvSpPr>
          <p:spPr bwMode="auto">
            <a:xfrm>
              <a:off x="3705386" y="3286638"/>
              <a:ext cx="623411"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Investment Accounting/ Securities Pricing (FS)</a:t>
              </a:r>
            </a:p>
          </p:txBody>
        </p:sp>
        <p:sp>
          <p:nvSpPr>
            <p:cNvPr id="222" name="Rectangle 221"/>
            <p:cNvSpPr>
              <a:spLocks noChangeArrowheads="1"/>
            </p:cNvSpPr>
            <p:nvPr/>
          </p:nvSpPr>
          <p:spPr bwMode="auto">
            <a:xfrm>
              <a:off x="4407378" y="3286638"/>
              <a:ext cx="621665"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Daily P&amp;L/ Mark to Market/</a:t>
              </a:r>
              <a:br>
                <a:rPr lang="en-US" sz="700" dirty="0">
                  <a:solidFill>
                    <a:srgbClr val="000000"/>
                  </a:solidFill>
                  <a:cs typeface="Arial" pitchFamily="34" charset="0"/>
                </a:rPr>
              </a:br>
              <a:r>
                <a:rPr lang="en-US" sz="700" dirty="0">
                  <a:solidFill>
                    <a:srgbClr val="000000"/>
                  </a:solidFill>
                  <a:cs typeface="Arial" pitchFamily="34" charset="0"/>
                </a:rPr>
                <a:t>Middle Office</a:t>
              </a:r>
            </a:p>
          </p:txBody>
        </p:sp>
        <p:sp>
          <p:nvSpPr>
            <p:cNvPr id="223" name="Rectangle 222"/>
            <p:cNvSpPr>
              <a:spLocks noChangeArrowheads="1"/>
            </p:cNvSpPr>
            <p:nvPr/>
          </p:nvSpPr>
          <p:spPr bwMode="auto">
            <a:xfrm>
              <a:off x="5965032" y="3286638"/>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Procurement. Card Admin</a:t>
              </a:r>
            </a:p>
          </p:txBody>
        </p:sp>
        <p:sp>
          <p:nvSpPr>
            <p:cNvPr id="224" name="Rectangle 223"/>
            <p:cNvSpPr>
              <a:spLocks noChangeArrowheads="1"/>
            </p:cNvSpPr>
            <p:nvPr/>
          </p:nvSpPr>
          <p:spPr bwMode="auto">
            <a:xfrm>
              <a:off x="7522686" y="3286638"/>
              <a:ext cx="621665"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Treasury/ Trust Management</a:t>
              </a:r>
            </a:p>
          </p:txBody>
        </p:sp>
        <p:sp>
          <p:nvSpPr>
            <p:cNvPr id="225" name="Rectangle 224"/>
            <p:cNvSpPr>
              <a:spLocks noChangeArrowheads="1"/>
            </p:cNvSpPr>
            <p:nvPr/>
          </p:nvSpPr>
          <p:spPr bwMode="auto">
            <a:xfrm>
              <a:off x="8469153" y="3286638"/>
              <a:ext cx="625157"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Investor Relations</a:t>
              </a:r>
            </a:p>
          </p:txBody>
        </p:sp>
        <p:sp>
          <p:nvSpPr>
            <p:cNvPr id="226" name="Rectangle 225"/>
            <p:cNvSpPr>
              <a:spLocks noChangeArrowheads="1"/>
            </p:cNvSpPr>
            <p:nvPr/>
          </p:nvSpPr>
          <p:spPr bwMode="auto">
            <a:xfrm>
              <a:off x="2299657" y="2256353"/>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General Ledger</a:t>
              </a:r>
            </a:p>
            <a:p>
              <a:pPr algn="ctr" fontAlgn="base">
                <a:spcBef>
                  <a:spcPct val="0"/>
                </a:spcBef>
                <a:spcAft>
                  <a:spcPct val="0"/>
                </a:spcAft>
              </a:pPr>
              <a:r>
                <a:rPr lang="en-US" sz="700" dirty="0">
                  <a:solidFill>
                    <a:schemeClr val="bg1"/>
                  </a:solidFill>
                  <a:cs typeface="Arial" pitchFamily="34" charset="0"/>
                </a:rPr>
                <a:t>Accounting</a:t>
              </a:r>
            </a:p>
          </p:txBody>
        </p:sp>
        <p:sp>
          <p:nvSpPr>
            <p:cNvPr id="227" name="Rectangle 226"/>
            <p:cNvSpPr>
              <a:spLocks noChangeArrowheads="1"/>
            </p:cNvSpPr>
            <p:nvPr/>
          </p:nvSpPr>
          <p:spPr bwMode="auto">
            <a:xfrm>
              <a:off x="3001649" y="2256353"/>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Consolidations</a:t>
              </a:r>
            </a:p>
          </p:txBody>
        </p:sp>
        <p:sp>
          <p:nvSpPr>
            <p:cNvPr id="228" name="Rectangle 227"/>
            <p:cNvSpPr>
              <a:spLocks noChangeArrowheads="1"/>
            </p:cNvSpPr>
            <p:nvPr/>
          </p:nvSpPr>
          <p:spPr bwMode="auto">
            <a:xfrm>
              <a:off x="3701894" y="2256353"/>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Monthly/ Quarterly Close</a:t>
              </a:r>
            </a:p>
          </p:txBody>
        </p:sp>
        <p:sp>
          <p:nvSpPr>
            <p:cNvPr id="229" name="Rectangle 228"/>
            <p:cNvSpPr>
              <a:spLocks noChangeArrowheads="1"/>
            </p:cNvSpPr>
            <p:nvPr/>
          </p:nvSpPr>
          <p:spPr bwMode="auto">
            <a:xfrm>
              <a:off x="4403886" y="2256353"/>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Financial Reconciliation</a:t>
              </a:r>
            </a:p>
          </p:txBody>
        </p:sp>
        <p:sp>
          <p:nvSpPr>
            <p:cNvPr id="230" name="Rectangle 229"/>
            <p:cNvSpPr>
              <a:spLocks noChangeArrowheads="1"/>
            </p:cNvSpPr>
            <p:nvPr/>
          </p:nvSpPr>
          <p:spPr bwMode="auto">
            <a:xfrm>
              <a:off x="7519193" y="2256353"/>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Billing</a:t>
              </a:r>
            </a:p>
          </p:txBody>
        </p:sp>
        <p:sp>
          <p:nvSpPr>
            <p:cNvPr id="231" name="Rectangle 230"/>
            <p:cNvSpPr>
              <a:spLocks noChangeArrowheads="1"/>
            </p:cNvSpPr>
            <p:nvPr/>
          </p:nvSpPr>
          <p:spPr bwMode="auto">
            <a:xfrm>
              <a:off x="8465660" y="2256353"/>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Legal Entity Reporting</a:t>
              </a:r>
            </a:p>
          </p:txBody>
        </p:sp>
        <p:sp>
          <p:nvSpPr>
            <p:cNvPr id="232" name="Rectangle 231"/>
            <p:cNvSpPr>
              <a:spLocks noChangeArrowheads="1"/>
            </p:cNvSpPr>
            <p:nvPr/>
          </p:nvSpPr>
          <p:spPr bwMode="auto">
            <a:xfrm>
              <a:off x="9165906" y="2256353"/>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Statutory Reporting</a:t>
              </a:r>
            </a:p>
          </p:txBody>
        </p:sp>
        <p:sp>
          <p:nvSpPr>
            <p:cNvPr id="233" name="Rectangle 232"/>
            <p:cNvSpPr>
              <a:spLocks noChangeArrowheads="1"/>
            </p:cNvSpPr>
            <p:nvPr/>
          </p:nvSpPr>
          <p:spPr bwMode="auto">
            <a:xfrm>
              <a:off x="2299657" y="276975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Fixed Asset Accounting</a:t>
              </a:r>
            </a:p>
          </p:txBody>
        </p:sp>
        <p:sp>
          <p:nvSpPr>
            <p:cNvPr id="234" name="Rectangle 233"/>
            <p:cNvSpPr>
              <a:spLocks noChangeArrowheads="1"/>
            </p:cNvSpPr>
            <p:nvPr/>
          </p:nvSpPr>
          <p:spPr bwMode="auto">
            <a:xfrm>
              <a:off x="3001649" y="276975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Tax Planning/ Accounting</a:t>
              </a:r>
            </a:p>
          </p:txBody>
        </p:sp>
        <p:sp>
          <p:nvSpPr>
            <p:cNvPr id="235" name="Rectangle 234"/>
            <p:cNvSpPr>
              <a:spLocks noChangeArrowheads="1"/>
            </p:cNvSpPr>
            <p:nvPr/>
          </p:nvSpPr>
          <p:spPr bwMode="auto">
            <a:xfrm>
              <a:off x="5261294" y="276975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Payment Processing</a:t>
              </a:r>
            </a:p>
          </p:txBody>
        </p:sp>
        <p:sp>
          <p:nvSpPr>
            <p:cNvPr id="236" name="Rectangle 235"/>
            <p:cNvSpPr>
              <a:spLocks noChangeArrowheads="1"/>
            </p:cNvSpPr>
            <p:nvPr/>
          </p:nvSpPr>
          <p:spPr bwMode="auto">
            <a:xfrm>
              <a:off x="5961540" y="276975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Accounts Payable</a:t>
              </a:r>
            </a:p>
          </p:txBody>
        </p:sp>
        <p:sp>
          <p:nvSpPr>
            <p:cNvPr id="237" name="Rectangle 236"/>
            <p:cNvSpPr>
              <a:spLocks noChangeArrowheads="1"/>
            </p:cNvSpPr>
            <p:nvPr/>
          </p:nvSpPr>
          <p:spPr bwMode="auto">
            <a:xfrm>
              <a:off x="6818948" y="2769750"/>
              <a:ext cx="625157"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Cash Application</a:t>
              </a:r>
            </a:p>
          </p:txBody>
        </p:sp>
        <p:sp>
          <p:nvSpPr>
            <p:cNvPr id="238" name="Rectangle 237"/>
            <p:cNvSpPr>
              <a:spLocks noChangeArrowheads="1"/>
            </p:cNvSpPr>
            <p:nvPr/>
          </p:nvSpPr>
          <p:spPr bwMode="auto">
            <a:xfrm>
              <a:off x="7519193" y="2769750"/>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Collections</a:t>
              </a:r>
            </a:p>
          </p:txBody>
        </p:sp>
        <p:sp>
          <p:nvSpPr>
            <p:cNvPr id="239" name="Rectangle 238"/>
            <p:cNvSpPr>
              <a:spLocks noChangeArrowheads="1"/>
            </p:cNvSpPr>
            <p:nvPr/>
          </p:nvSpPr>
          <p:spPr bwMode="auto">
            <a:xfrm>
              <a:off x="5264787" y="3286638"/>
              <a:ext cx="623411" cy="450532"/>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T&amp;E </a:t>
              </a:r>
            </a:p>
            <a:p>
              <a:pPr algn="ctr" fontAlgn="base">
                <a:spcBef>
                  <a:spcPct val="0"/>
                </a:spcBef>
                <a:spcAft>
                  <a:spcPct val="0"/>
                </a:spcAft>
              </a:pPr>
              <a:r>
                <a:rPr lang="en-US" sz="700" dirty="0">
                  <a:solidFill>
                    <a:schemeClr val="bg1"/>
                  </a:solidFill>
                  <a:cs typeface="Arial" pitchFamily="34" charset="0"/>
                </a:rPr>
                <a:t>Accounting/ Reimburse-</a:t>
              </a:r>
              <a:r>
                <a:rPr lang="en-US" sz="700" dirty="0" err="1">
                  <a:solidFill>
                    <a:schemeClr val="bg1"/>
                  </a:solidFill>
                  <a:cs typeface="Arial" pitchFamily="34" charset="0"/>
                </a:rPr>
                <a:t>ment</a:t>
              </a:r>
              <a:endParaRPr lang="en-US" sz="700" dirty="0">
                <a:solidFill>
                  <a:schemeClr val="bg1"/>
                </a:solidFill>
                <a:cs typeface="Arial" pitchFamily="34" charset="0"/>
              </a:endParaRPr>
            </a:p>
          </p:txBody>
        </p:sp>
        <p:sp>
          <p:nvSpPr>
            <p:cNvPr id="240" name="Rectangle 239"/>
            <p:cNvSpPr>
              <a:spLocks noChangeArrowheads="1"/>
            </p:cNvSpPr>
            <p:nvPr/>
          </p:nvSpPr>
          <p:spPr bwMode="auto">
            <a:xfrm>
              <a:off x="6822441" y="3286638"/>
              <a:ext cx="623411" cy="450532"/>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Bank Reconciliation</a:t>
              </a:r>
            </a:p>
          </p:txBody>
        </p:sp>
        <p:sp>
          <p:nvSpPr>
            <p:cNvPr id="241" name="Text Box 39"/>
            <p:cNvSpPr txBox="1">
              <a:spLocks noChangeArrowheads="1"/>
            </p:cNvSpPr>
            <p:nvPr/>
          </p:nvSpPr>
          <p:spPr bwMode="auto">
            <a:xfrm>
              <a:off x="2212341" y="1791339"/>
              <a:ext cx="5996618" cy="210399"/>
            </a:xfrm>
            <a:prstGeom prst="rect">
              <a:avLst/>
            </a:prstGeom>
            <a:noFill/>
            <a:ln w="12700" cap="sq">
              <a:noFill/>
              <a:miter lim="800000"/>
              <a:headEnd type="none" w="sm" len="sm"/>
              <a:tailEnd type="none" w="sm" len="sm"/>
            </a:ln>
          </p:spPr>
          <p:txBody>
            <a:bodyPr wrap="square" lIns="27432" rIns="27432">
              <a:spAutoFit/>
            </a:bodyPr>
            <a:lstStyle>
              <a:defPPr>
                <a:defRPr lang="en-US"/>
              </a:defPPr>
              <a:lvl1pPr algn="ctr" fontAlgn="base">
                <a:spcBef>
                  <a:spcPct val="50000"/>
                </a:spcBef>
                <a:spcAft>
                  <a:spcPct val="0"/>
                </a:spcAft>
                <a:defRPr sz="1000" b="1">
                  <a:solidFill>
                    <a:schemeClr val="accent2"/>
                  </a:solidFill>
                  <a:latin typeface="Segoe Print" panose="02000600000000000000" pitchFamily="2" charset="0"/>
                  <a:cs typeface="Arial" pitchFamily="34" charset="0"/>
                </a:defRPr>
              </a:lvl1pPr>
            </a:lstStyle>
            <a:p>
              <a:r>
                <a:rPr lang="en-US" sz="1100" dirty="0">
                  <a:solidFill>
                    <a:schemeClr val="accent1"/>
                  </a:solidFill>
                  <a:latin typeface="+mj-lt"/>
                </a:rPr>
                <a:t>Transaction processing</a:t>
              </a:r>
            </a:p>
          </p:txBody>
        </p:sp>
        <p:sp>
          <p:nvSpPr>
            <p:cNvPr id="242" name="Text Box 40"/>
            <p:cNvSpPr txBox="1">
              <a:spLocks noChangeArrowheads="1"/>
            </p:cNvSpPr>
            <p:nvPr/>
          </p:nvSpPr>
          <p:spPr bwMode="auto">
            <a:xfrm>
              <a:off x="8352154" y="1798001"/>
              <a:ext cx="1660683" cy="210399"/>
            </a:xfrm>
            <a:prstGeom prst="rect">
              <a:avLst/>
            </a:prstGeom>
            <a:noFill/>
            <a:ln w="12700" cap="sq">
              <a:noFill/>
              <a:miter lim="800000"/>
              <a:headEnd type="none" w="sm" len="sm"/>
              <a:tailEnd type="none" w="sm" len="sm"/>
            </a:ln>
          </p:spPr>
          <p:txBody>
            <a:bodyPr wrap="square" lIns="27432" rIns="27432">
              <a:spAutoFit/>
            </a:bodyPr>
            <a:lstStyle>
              <a:defPPr>
                <a:defRPr lang="en-US"/>
              </a:defPPr>
              <a:lvl1pPr algn="ctr" fontAlgn="base">
                <a:spcBef>
                  <a:spcPct val="50000"/>
                </a:spcBef>
                <a:spcAft>
                  <a:spcPct val="0"/>
                </a:spcAft>
                <a:defRPr sz="1000" b="1">
                  <a:solidFill>
                    <a:schemeClr val="accent2"/>
                  </a:solidFill>
                  <a:latin typeface="Segoe Print" panose="02000600000000000000" pitchFamily="2" charset="0"/>
                  <a:cs typeface="Arial" pitchFamily="34" charset="0"/>
                </a:defRPr>
              </a:lvl1pPr>
            </a:lstStyle>
            <a:p>
              <a:r>
                <a:rPr lang="en-US" sz="1100" dirty="0">
                  <a:solidFill>
                    <a:schemeClr val="accent1"/>
                  </a:solidFill>
                  <a:latin typeface="+mj-lt"/>
                </a:rPr>
                <a:t>External reporting</a:t>
              </a:r>
            </a:p>
          </p:txBody>
        </p:sp>
        <p:sp>
          <p:nvSpPr>
            <p:cNvPr id="243" name="Text Box 41"/>
            <p:cNvSpPr txBox="1">
              <a:spLocks noChangeArrowheads="1"/>
            </p:cNvSpPr>
            <p:nvPr/>
          </p:nvSpPr>
          <p:spPr bwMode="auto">
            <a:xfrm>
              <a:off x="5172235" y="1999653"/>
              <a:ext cx="1475581"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Purchase to payment</a:t>
              </a:r>
            </a:p>
          </p:txBody>
        </p:sp>
        <p:sp>
          <p:nvSpPr>
            <p:cNvPr id="244" name="Text Box 42"/>
            <p:cNvSpPr txBox="1">
              <a:spLocks noChangeArrowheads="1"/>
            </p:cNvSpPr>
            <p:nvPr/>
          </p:nvSpPr>
          <p:spPr bwMode="auto">
            <a:xfrm>
              <a:off x="2205359" y="1999653"/>
              <a:ext cx="2870833"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Record to report (general accounting)</a:t>
              </a:r>
            </a:p>
          </p:txBody>
        </p:sp>
        <p:sp>
          <p:nvSpPr>
            <p:cNvPr id="245" name="Text Box 43"/>
            <p:cNvSpPr txBox="1">
              <a:spLocks noChangeArrowheads="1"/>
            </p:cNvSpPr>
            <p:nvPr/>
          </p:nvSpPr>
          <p:spPr bwMode="auto">
            <a:xfrm>
              <a:off x="6728142" y="1999653"/>
              <a:ext cx="1245076"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Order to cash</a:t>
              </a:r>
            </a:p>
          </p:txBody>
        </p:sp>
        <p:sp>
          <p:nvSpPr>
            <p:cNvPr id="246" name="Rectangle 245"/>
            <p:cNvSpPr>
              <a:spLocks noChangeArrowheads="1"/>
            </p:cNvSpPr>
            <p:nvPr/>
          </p:nvSpPr>
          <p:spPr bwMode="auto">
            <a:xfrm>
              <a:off x="2266477" y="4323137"/>
              <a:ext cx="621665"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Strategic Planning</a:t>
              </a:r>
            </a:p>
          </p:txBody>
        </p:sp>
        <p:sp>
          <p:nvSpPr>
            <p:cNvPr id="247" name="Rectangle 246"/>
            <p:cNvSpPr>
              <a:spLocks noChangeArrowheads="1"/>
            </p:cNvSpPr>
            <p:nvPr/>
          </p:nvSpPr>
          <p:spPr bwMode="auto">
            <a:xfrm>
              <a:off x="2968469" y="4323137"/>
              <a:ext cx="623411"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Budgeting &amp; Financial Planning</a:t>
              </a:r>
            </a:p>
          </p:txBody>
        </p:sp>
        <p:sp>
          <p:nvSpPr>
            <p:cNvPr id="248" name="Rectangle 247"/>
            <p:cNvSpPr>
              <a:spLocks noChangeArrowheads="1"/>
            </p:cNvSpPr>
            <p:nvPr/>
          </p:nvSpPr>
          <p:spPr bwMode="auto">
            <a:xfrm>
              <a:off x="3668716" y="4323137"/>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Forecasting</a:t>
              </a:r>
            </a:p>
          </p:txBody>
        </p:sp>
        <p:sp>
          <p:nvSpPr>
            <p:cNvPr id="249" name="Rectangle 248"/>
            <p:cNvSpPr>
              <a:spLocks noChangeArrowheads="1"/>
            </p:cNvSpPr>
            <p:nvPr/>
          </p:nvSpPr>
          <p:spPr bwMode="auto">
            <a:xfrm>
              <a:off x="4760120" y="4323137"/>
              <a:ext cx="625157"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Accounting/ Tax Policy</a:t>
              </a:r>
            </a:p>
          </p:txBody>
        </p:sp>
        <p:sp>
          <p:nvSpPr>
            <p:cNvPr id="250" name="Rectangle 249"/>
            <p:cNvSpPr>
              <a:spLocks noChangeArrowheads="1"/>
            </p:cNvSpPr>
            <p:nvPr/>
          </p:nvSpPr>
          <p:spPr bwMode="auto">
            <a:xfrm>
              <a:off x="5463859" y="4323137"/>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Internal Audit</a:t>
              </a:r>
            </a:p>
          </p:txBody>
        </p:sp>
        <p:sp>
          <p:nvSpPr>
            <p:cNvPr id="251" name="Rectangle 250"/>
            <p:cNvSpPr>
              <a:spLocks noChangeArrowheads="1"/>
            </p:cNvSpPr>
            <p:nvPr/>
          </p:nvSpPr>
          <p:spPr bwMode="auto">
            <a:xfrm>
              <a:off x="6162359" y="4323137"/>
              <a:ext cx="625157"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Financial Analysis</a:t>
              </a:r>
            </a:p>
          </p:txBody>
        </p:sp>
        <p:sp>
          <p:nvSpPr>
            <p:cNvPr id="252" name="Rectangle 251"/>
            <p:cNvSpPr>
              <a:spLocks noChangeArrowheads="1"/>
            </p:cNvSpPr>
            <p:nvPr/>
          </p:nvSpPr>
          <p:spPr bwMode="auto">
            <a:xfrm>
              <a:off x="6864351" y="4323137"/>
              <a:ext cx="625157"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Internal Consulting</a:t>
              </a:r>
            </a:p>
          </p:txBody>
        </p:sp>
        <p:sp>
          <p:nvSpPr>
            <p:cNvPr id="253" name="Rectangle 252"/>
            <p:cNvSpPr>
              <a:spLocks noChangeArrowheads="1"/>
            </p:cNvSpPr>
            <p:nvPr/>
          </p:nvSpPr>
          <p:spPr bwMode="auto">
            <a:xfrm>
              <a:off x="8434228" y="4323137"/>
              <a:ext cx="621665"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Finance Function Management</a:t>
              </a:r>
            </a:p>
          </p:txBody>
        </p:sp>
        <p:sp>
          <p:nvSpPr>
            <p:cNvPr id="254" name="Rectangle 253"/>
            <p:cNvSpPr>
              <a:spLocks noChangeArrowheads="1"/>
            </p:cNvSpPr>
            <p:nvPr/>
          </p:nvSpPr>
          <p:spPr bwMode="auto">
            <a:xfrm>
              <a:off x="9136220" y="4323137"/>
              <a:ext cx="623411"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Human Performance Management</a:t>
              </a:r>
            </a:p>
          </p:txBody>
        </p:sp>
        <p:sp>
          <p:nvSpPr>
            <p:cNvPr id="255" name="Rectangle 254"/>
            <p:cNvSpPr>
              <a:spLocks noChangeArrowheads="1"/>
            </p:cNvSpPr>
            <p:nvPr/>
          </p:nvSpPr>
          <p:spPr bwMode="auto">
            <a:xfrm>
              <a:off x="9134474" y="4833041"/>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Training &amp; Development</a:t>
              </a:r>
            </a:p>
          </p:txBody>
        </p:sp>
        <p:sp>
          <p:nvSpPr>
            <p:cNvPr id="256" name="Rectangle 255"/>
            <p:cNvSpPr>
              <a:spLocks noChangeArrowheads="1"/>
            </p:cNvSpPr>
            <p:nvPr/>
          </p:nvSpPr>
          <p:spPr bwMode="auto">
            <a:xfrm>
              <a:off x="8434228" y="4836534"/>
              <a:ext cx="621665"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Business Liaison</a:t>
              </a:r>
            </a:p>
          </p:txBody>
        </p:sp>
        <p:sp>
          <p:nvSpPr>
            <p:cNvPr id="257" name="Rectangle 256"/>
            <p:cNvSpPr>
              <a:spLocks noChangeArrowheads="1"/>
            </p:cNvSpPr>
            <p:nvPr/>
          </p:nvSpPr>
          <p:spPr bwMode="auto">
            <a:xfrm>
              <a:off x="2254254" y="5222455"/>
              <a:ext cx="623411" cy="450532"/>
            </a:xfrm>
            <a:prstGeom prst="rect">
              <a:avLst/>
            </a:prstGeom>
            <a:solidFill>
              <a:schemeClr val="tx2"/>
            </a:solidFill>
            <a:ln w="12700" cap="sq">
              <a:noFill/>
              <a:miter lim="800000"/>
              <a:headEnd type="none" w="sm" len="sm"/>
              <a:tailEnd type="none" w="sm" len="sm"/>
            </a:ln>
          </p:spPr>
          <p:txBody>
            <a:bodyPr anchor="ctr"/>
            <a:lstStyle/>
            <a:p>
              <a:pPr algn="ctr" fontAlgn="base">
                <a:spcBef>
                  <a:spcPct val="0"/>
                </a:spcBef>
                <a:spcAft>
                  <a:spcPct val="0"/>
                </a:spcAft>
              </a:pPr>
              <a:r>
                <a:rPr lang="en-US" sz="700" dirty="0">
                  <a:solidFill>
                    <a:schemeClr val="bg1"/>
                  </a:solidFill>
                  <a:cs typeface="Arial" pitchFamily="34" charset="0"/>
                </a:rPr>
                <a:t>Expense/ Revenue Allocations</a:t>
              </a:r>
            </a:p>
          </p:txBody>
        </p:sp>
        <p:sp>
          <p:nvSpPr>
            <p:cNvPr id="258" name="Rectangle 257"/>
            <p:cNvSpPr>
              <a:spLocks noChangeArrowheads="1"/>
            </p:cNvSpPr>
            <p:nvPr/>
          </p:nvSpPr>
          <p:spPr bwMode="auto">
            <a:xfrm>
              <a:off x="2966724" y="5222455"/>
              <a:ext cx="623411" cy="450532"/>
            </a:xfrm>
            <a:prstGeom prst="rect">
              <a:avLst/>
            </a:prstGeom>
            <a:solidFill>
              <a:schemeClr val="tx2"/>
            </a:solidFill>
            <a:ln w="12700" cap="sq">
              <a:noFill/>
              <a:miter lim="800000"/>
              <a:headEnd type="none" w="sm" len="sm"/>
              <a:tailEnd type="none" w="sm" len="sm"/>
            </a:ln>
          </p:spPr>
          <p:txBody>
            <a:bodyPr lIns="36000" rIns="36000" anchor="ctr"/>
            <a:lstStyle/>
            <a:p>
              <a:pPr algn="ctr" fontAlgn="base">
                <a:spcBef>
                  <a:spcPct val="0"/>
                </a:spcBef>
                <a:spcAft>
                  <a:spcPct val="0"/>
                </a:spcAft>
              </a:pPr>
              <a:r>
                <a:rPr lang="en-US" sz="700" dirty="0">
                  <a:solidFill>
                    <a:schemeClr val="bg1"/>
                  </a:solidFill>
                  <a:cs typeface="Arial" pitchFamily="34" charset="0"/>
                </a:rPr>
                <a:t>Performance Measure-</a:t>
              </a:r>
              <a:r>
                <a:rPr lang="en-US" sz="700" dirty="0" err="1">
                  <a:solidFill>
                    <a:schemeClr val="bg1"/>
                  </a:solidFill>
                  <a:cs typeface="Arial" pitchFamily="34" charset="0"/>
                </a:rPr>
                <a:t>ments</a:t>
              </a:r>
              <a:endParaRPr lang="en-US" sz="700" dirty="0">
                <a:solidFill>
                  <a:schemeClr val="bg1"/>
                </a:solidFill>
                <a:cs typeface="Arial" pitchFamily="34" charset="0"/>
              </a:endParaRPr>
            </a:p>
          </p:txBody>
        </p:sp>
        <p:sp>
          <p:nvSpPr>
            <p:cNvPr id="259" name="Rectangle 258"/>
            <p:cNvSpPr>
              <a:spLocks noChangeArrowheads="1"/>
            </p:cNvSpPr>
            <p:nvPr/>
          </p:nvSpPr>
          <p:spPr bwMode="auto">
            <a:xfrm>
              <a:off x="3666969" y="5222455"/>
              <a:ext cx="623411" cy="450532"/>
            </a:xfrm>
            <a:prstGeom prst="rect">
              <a:avLst/>
            </a:prstGeom>
            <a:solidFill>
              <a:schemeClr val="tx2"/>
            </a:solidFill>
            <a:ln w="12700" cap="sq">
              <a:noFill/>
              <a:miter lim="800000"/>
              <a:headEnd type="none" w="sm" len="sm"/>
              <a:tailEnd type="none" w="sm" len="sm"/>
            </a:ln>
          </p:spPr>
          <p:txBody>
            <a:bodyPr lIns="36000" rIns="36000" anchor="ctr"/>
            <a:lstStyle/>
            <a:p>
              <a:pPr algn="ctr" fontAlgn="base">
                <a:spcBef>
                  <a:spcPct val="0"/>
                </a:spcBef>
                <a:spcAft>
                  <a:spcPct val="0"/>
                </a:spcAft>
              </a:pPr>
              <a:r>
                <a:rPr lang="en-US" sz="700" dirty="0">
                  <a:solidFill>
                    <a:schemeClr val="bg1"/>
                  </a:solidFill>
                  <a:cs typeface="Arial" pitchFamily="34" charset="0"/>
                </a:rPr>
                <a:t>Multi-Dimensional Reporting</a:t>
              </a:r>
            </a:p>
          </p:txBody>
        </p:sp>
        <p:sp>
          <p:nvSpPr>
            <p:cNvPr id="260" name="Rectangle 259"/>
            <p:cNvSpPr>
              <a:spLocks noChangeArrowheads="1"/>
            </p:cNvSpPr>
            <p:nvPr/>
          </p:nvSpPr>
          <p:spPr bwMode="auto">
            <a:xfrm>
              <a:off x="4367215" y="5222455"/>
              <a:ext cx="623411" cy="450532"/>
            </a:xfrm>
            <a:prstGeom prst="rect">
              <a:avLst/>
            </a:prstGeom>
            <a:solidFill>
              <a:schemeClr val="tx2"/>
            </a:solidFill>
            <a:ln w="12700" cap="sq">
              <a:noFill/>
              <a:miter lim="800000"/>
              <a:headEnd type="none" w="sm" len="sm"/>
              <a:tailEnd type="none" w="sm" len="sm"/>
            </a:ln>
          </p:spPr>
          <p:txBody>
            <a:bodyPr lIns="36000" rIns="36000" anchor="ctr"/>
            <a:lstStyle/>
            <a:p>
              <a:pPr algn="ctr" fontAlgn="base">
                <a:spcBef>
                  <a:spcPct val="0"/>
                </a:spcBef>
                <a:spcAft>
                  <a:spcPct val="0"/>
                </a:spcAft>
              </a:pPr>
              <a:r>
                <a:rPr lang="en-US" sz="700" dirty="0">
                  <a:solidFill>
                    <a:schemeClr val="bg1"/>
                  </a:solidFill>
                  <a:cs typeface="Arial" pitchFamily="34" charset="0"/>
                </a:rPr>
                <a:t>Profit Center/ Customer/ Producer Profitability </a:t>
              </a:r>
            </a:p>
          </p:txBody>
        </p:sp>
        <p:sp>
          <p:nvSpPr>
            <p:cNvPr id="261" name="Rectangle 260"/>
            <p:cNvSpPr>
              <a:spLocks noChangeArrowheads="1"/>
            </p:cNvSpPr>
            <p:nvPr/>
          </p:nvSpPr>
          <p:spPr bwMode="auto">
            <a:xfrm>
              <a:off x="5462112" y="5222455"/>
              <a:ext cx="623411"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Acquisitions &amp; Divestitures</a:t>
              </a:r>
            </a:p>
          </p:txBody>
        </p:sp>
        <p:sp>
          <p:nvSpPr>
            <p:cNvPr id="262" name="Rectangle 261"/>
            <p:cNvSpPr>
              <a:spLocks noChangeArrowheads="1"/>
            </p:cNvSpPr>
            <p:nvPr/>
          </p:nvSpPr>
          <p:spPr bwMode="auto">
            <a:xfrm>
              <a:off x="6164104" y="5222455"/>
              <a:ext cx="625157"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Risk Management (CM)</a:t>
              </a:r>
            </a:p>
          </p:txBody>
        </p:sp>
        <p:sp>
          <p:nvSpPr>
            <p:cNvPr id="263" name="Rectangle 262"/>
            <p:cNvSpPr>
              <a:spLocks noChangeArrowheads="1"/>
            </p:cNvSpPr>
            <p:nvPr/>
          </p:nvSpPr>
          <p:spPr bwMode="auto">
            <a:xfrm>
              <a:off x="6864351" y="5222455"/>
              <a:ext cx="625157"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Actuarial Analysis/ Reserving (Ins)</a:t>
              </a:r>
            </a:p>
          </p:txBody>
        </p:sp>
        <p:sp>
          <p:nvSpPr>
            <p:cNvPr id="264" name="Rectangle 263"/>
            <p:cNvSpPr>
              <a:spLocks noChangeArrowheads="1"/>
            </p:cNvSpPr>
            <p:nvPr/>
          </p:nvSpPr>
          <p:spPr bwMode="auto">
            <a:xfrm>
              <a:off x="7566343" y="5222455"/>
              <a:ext cx="621665" cy="450532"/>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Real Estate Mgmt.</a:t>
              </a:r>
            </a:p>
          </p:txBody>
        </p:sp>
        <p:sp>
          <p:nvSpPr>
            <p:cNvPr id="265" name="Rectangle 264"/>
            <p:cNvSpPr>
              <a:spLocks noChangeArrowheads="1"/>
            </p:cNvSpPr>
            <p:nvPr/>
          </p:nvSpPr>
          <p:spPr bwMode="auto">
            <a:xfrm>
              <a:off x="7566343" y="4323137"/>
              <a:ext cx="621665"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Project Management</a:t>
              </a:r>
            </a:p>
          </p:txBody>
        </p:sp>
        <p:sp>
          <p:nvSpPr>
            <p:cNvPr id="266" name="Rectangle 265"/>
            <p:cNvSpPr>
              <a:spLocks noChangeArrowheads="1"/>
            </p:cNvSpPr>
            <p:nvPr/>
          </p:nvSpPr>
          <p:spPr bwMode="auto">
            <a:xfrm>
              <a:off x="2189642" y="4129306"/>
              <a:ext cx="2181065" cy="707231"/>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67" name="Rectangle 266"/>
            <p:cNvSpPr>
              <a:spLocks noChangeArrowheads="1"/>
            </p:cNvSpPr>
            <p:nvPr/>
          </p:nvSpPr>
          <p:spPr bwMode="auto">
            <a:xfrm>
              <a:off x="4681540" y="4129306"/>
              <a:ext cx="3586795" cy="707231"/>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68" name="Rectangle 267"/>
            <p:cNvSpPr>
              <a:spLocks noChangeArrowheads="1"/>
            </p:cNvSpPr>
            <p:nvPr/>
          </p:nvSpPr>
          <p:spPr bwMode="auto">
            <a:xfrm>
              <a:off x="2189640" y="5028623"/>
              <a:ext cx="2881310" cy="707231"/>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69" name="Rectangle 268"/>
            <p:cNvSpPr>
              <a:spLocks noChangeArrowheads="1"/>
            </p:cNvSpPr>
            <p:nvPr/>
          </p:nvSpPr>
          <p:spPr bwMode="auto">
            <a:xfrm>
              <a:off x="5385277" y="5028623"/>
              <a:ext cx="2883057" cy="707231"/>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70" name="Rectangle 269"/>
            <p:cNvSpPr>
              <a:spLocks noChangeArrowheads="1"/>
            </p:cNvSpPr>
            <p:nvPr/>
          </p:nvSpPr>
          <p:spPr bwMode="auto">
            <a:xfrm>
              <a:off x="8355645" y="4129306"/>
              <a:ext cx="1644966" cy="1606549"/>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71" name="Text Box 69"/>
            <p:cNvSpPr txBox="1">
              <a:spLocks noChangeArrowheads="1"/>
            </p:cNvSpPr>
            <p:nvPr/>
          </p:nvSpPr>
          <p:spPr bwMode="auto">
            <a:xfrm>
              <a:off x="2189641" y="3922735"/>
              <a:ext cx="6087423" cy="210399"/>
            </a:xfrm>
            <a:prstGeom prst="rect">
              <a:avLst/>
            </a:prstGeom>
            <a:noFill/>
            <a:ln w="12700" cap="sq">
              <a:noFill/>
              <a:miter lim="800000"/>
              <a:headEnd type="none" w="sm" len="sm"/>
              <a:tailEnd type="none" w="sm" len="sm"/>
            </a:ln>
          </p:spPr>
          <p:txBody>
            <a:bodyPr wrap="square" lIns="27432" rIns="27432">
              <a:spAutoFit/>
            </a:bodyPr>
            <a:lstStyle/>
            <a:p>
              <a:pPr algn="ctr" fontAlgn="base">
                <a:spcBef>
                  <a:spcPct val="50000"/>
                </a:spcBef>
                <a:spcAft>
                  <a:spcPct val="0"/>
                </a:spcAft>
              </a:pPr>
              <a:r>
                <a:rPr lang="en-US" sz="1100" b="1" dirty="0">
                  <a:solidFill>
                    <a:schemeClr val="accent1"/>
                  </a:solidFill>
                  <a:latin typeface="+mj-lt"/>
                  <a:cs typeface="Arial" pitchFamily="34" charset="0"/>
                </a:rPr>
                <a:t>Business decision support</a:t>
              </a:r>
            </a:p>
          </p:txBody>
        </p:sp>
        <p:sp>
          <p:nvSpPr>
            <p:cNvPr id="272" name="Text Box 70"/>
            <p:cNvSpPr txBox="1">
              <a:spLocks noChangeArrowheads="1"/>
            </p:cNvSpPr>
            <p:nvPr/>
          </p:nvSpPr>
          <p:spPr bwMode="auto">
            <a:xfrm>
              <a:off x="8355644" y="3924478"/>
              <a:ext cx="1657192" cy="210399"/>
            </a:xfrm>
            <a:prstGeom prst="rect">
              <a:avLst/>
            </a:prstGeom>
            <a:noFill/>
            <a:ln w="12700" cap="sq">
              <a:noFill/>
              <a:miter lim="800000"/>
              <a:headEnd type="none" w="sm" len="sm"/>
              <a:tailEnd type="none" w="sm" len="sm"/>
            </a:ln>
          </p:spPr>
          <p:txBody>
            <a:bodyPr wrap="square" lIns="27432" rIns="27432">
              <a:spAutoFit/>
            </a:bodyPr>
            <a:lstStyle>
              <a:defPPr>
                <a:defRPr lang="en-US"/>
              </a:defPPr>
              <a:lvl1pPr algn="ctr" fontAlgn="base">
                <a:spcBef>
                  <a:spcPct val="50000"/>
                </a:spcBef>
                <a:spcAft>
                  <a:spcPct val="0"/>
                </a:spcAft>
                <a:defRPr sz="1000" b="1">
                  <a:solidFill>
                    <a:schemeClr val="accent2"/>
                  </a:solidFill>
                  <a:latin typeface="Segoe Print" panose="02000600000000000000" pitchFamily="2" charset="0"/>
                  <a:cs typeface="Arial" pitchFamily="34" charset="0"/>
                </a:defRPr>
              </a:lvl1pPr>
            </a:lstStyle>
            <a:p>
              <a:r>
                <a:rPr lang="en-US" sz="1100" dirty="0">
                  <a:solidFill>
                    <a:schemeClr val="accent1"/>
                  </a:solidFill>
                  <a:latin typeface="+mj-lt"/>
                </a:rPr>
                <a:t>Finance management</a:t>
              </a:r>
            </a:p>
          </p:txBody>
        </p:sp>
        <p:sp>
          <p:nvSpPr>
            <p:cNvPr id="273" name="Text Box 71"/>
            <p:cNvSpPr txBox="1">
              <a:spLocks noChangeArrowheads="1"/>
            </p:cNvSpPr>
            <p:nvPr/>
          </p:nvSpPr>
          <p:spPr bwMode="auto">
            <a:xfrm>
              <a:off x="2186150" y="4104856"/>
              <a:ext cx="2163603"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Planning</a:t>
              </a:r>
            </a:p>
          </p:txBody>
        </p:sp>
        <p:sp>
          <p:nvSpPr>
            <p:cNvPr id="274" name="Text Box 72"/>
            <p:cNvSpPr txBox="1">
              <a:spLocks noChangeArrowheads="1"/>
            </p:cNvSpPr>
            <p:nvPr/>
          </p:nvSpPr>
          <p:spPr bwMode="auto">
            <a:xfrm>
              <a:off x="4686778" y="4104856"/>
              <a:ext cx="3581557"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Control</a:t>
              </a:r>
            </a:p>
          </p:txBody>
        </p:sp>
        <p:sp>
          <p:nvSpPr>
            <p:cNvPr id="275" name="Text Box 73"/>
            <p:cNvSpPr txBox="1">
              <a:spLocks noChangeArrowheads="1"/>
            </p:cNvSpPr>
            <p:nvPr/>
          </p:nvSpPr>
          <p:spPr bwMode="auto">
            <a:xfrm>
              <a:off x="2188688" y="5004174"/>
              <a:ext cx="2886550" cy="215444"/>
            </a:xfrm>
            <a:prstGeom prst="rect">
              <a:avLst/>
            </a:prstGeom>
            <a:noFill/>
            <a:ln w="12700" cap="sq">
              <a:noFill/>
              <a:miter lim="800000"/>
              <a:headEnd type="none" w="sm" len="sm"/>
              <a:tailEnd type="none" w="sm" len="sm"/>
            </a:ln>
          </p:spPr>
          <p:txBody>
            <a:bodyPr lIns="36000" rIns="27432">
              <a:spAutoFit/>
            </a:bodyPr>
            <a:lstStyle>
              <a:defPPr>
                <a:defRPr lang="en-US"/>
              </a:defPPr>
              <a:lvl1pPr fontAlgn="base">
                <a:spcBef>
                  <a:spcPct val="50000"/>
                </a:spcBef>
                <a:spcAft>
                  <a:spcPct val="0"/>
                </a:spcAft>
                <a:defRPr sz="900" b="1">
                  <a:solidFill>
                    <a:schemeClr val="accent1"/>
                  </a:solidFill>
                  <a:cs typeface="Arial" pitchFamily="34" charset="0"/>
                </a:defRPr>
              </a:lvl1pPr>
            </a:lstStyle>
            <a:p>
              <a:r>
                <a:rPr lang="en-US" dirty="0">
                  <a:solidFill>
                    <a:schemeClr val="accent4"/>
                  </a:solidFill>
                </a:rPr>
                <a:t>Management reporting</a:t>
              </a:r>
            </a:p>
          </p:txBody>
        </p:sp>
        <p:sp>
          <p:nvSpPr>
            <p:cNvPr id="276" name="Text Box 74"/>
            <p:cNvSpPr txBox="1">
              <a:spLocks noChangeArrowheads="1"/>
            </p:cNvSpPr>
            <p:nvPr/>
          </p:nvSpPr>
          <p:spPr bwMode="auto">
            <a:xfrm>
              <a:off x="5390515" y="4998935"/>
              <a:ext cx="2862102" cy="215444"/>
            </a:xfrm>
            <a:prstGeom prst="rect">
              <a:avLst/>
            </a:prstGeom>
            <a:noFill/>
            <a:ln w="12700" cap="sq">
              <a:noFill/>
              <a:miter lim="800000"/>
              <a:headEnd type="none" w="sm" len="sm"/>
              <a:tailEnd type="none" w="sm" len="sm"/>
            </a:ln>
          </p:spPr>
          <p:txBody>
            <a:bodyPr lIns="36000" rIns="27432">
              <a:spAutoFit/>
            </a:bodyPr>
            <a:lstStyle>
              <a:defPPr>
                <a:defRPr lang="en-US"/>
              </a:defPPr>
              <a:lvl1pPr fontAlgn="base">
                <a:spcBef>
                  <a:spcPct val="50000"/>
                </a:spcBef>
                <a:spcAft>
                  <a:spcPct val="0"/>
                </a:spcAft>
                <a:defRPr sz="900" b="1">
                  <a:solidFill>
                    <a:schemeClr val="accent1"/>
                  </a:solidFill>
                  <a:cs typeface="Arial" pitchFamily="34" charset="0"/>
                </a:defRPr>
              </a:lvl1pPr>
            </a:lstStyle>
            <a:p>
              <a:r>
                <a:rPr lang="en-US" dirty="0">
                  <a:solidFill>
                    <a:schemeClr val="accent4"/>
                  </a:solidFill>
                </a:rPr>
                <a:t>Specialized expertise</a:t>
              </a:r>
            </a:p>
          </p:txBody>
        </p:sp>
        <p:sp>
          <p:nvSpPr>
            <p:cNvPr id="281" name="Rectangle 81"/>
            <p:cNvSpPr>
              <a:spLocks noChangeArrowheads="1"/>
            </p:cNvSpPr>
            <p:nvPr/>
          </p:nvSpPr>
          <p:spPr bwMode="auto">
            <a:xfrm>
              <a:off x="5715901" y="5844124"/>
              <a:ext cx="726439" cy="232252"/>
            </a:xfrm>
            <a:prstGeom prst="rect">
              <a:avLst/>
            </a:prstGeom>
            <a:solidFill>
              <a:srgbClr val="FFFFFF"/>
            </a:solidFill>
            <a:ln w="12700" cap="sq">
              <a:solidFill>
                <a:schemeClr val="tx2"/>
              </a:solidFill>
              <a:miter lim="800000"/>
              <a:headEnd type="none" w="sm" len="sm"/>
              <a:tailEnd type="none" w="sm" len="sm"/>
            </a:ln>
          </p:spPr>
          <p:txBody>
            <a:bodyPr anchor="ctr"/>
            <a:lstStyle/>
            <a:p>
              <a:pPr algn="ctr" fontAlgn="base">
                <a:spcBef>
                  <a:spcPct val="0"/>
                </a:spcBef>
                <a:spcAft>
                  <a:spcPct val="0"/>
                </a:spcAft>
              </a:pPr>
              <a:r>
                <a:rPr lang="en-US" sz="800" dirty="0">
                  <a:solidFill>
                    <a:srgbClr val="000000"/>
                  </a:solidFill>
                  <a:cs typeface="Arial" pitchFamily="34" charset="0"/>
                </a:rPr>
                <a:t>Low</a:t>
              </a:r>
            </a:p>
          </p:txBody>
        </p:sp>
        <p:sp>
          <p:nvSpPr>
            <p:cNvPr id="282" name="Rectangle 82"/>
            <p:cNvSpPr>
              <a:spLocks noChangeArrowheads="1"/>
            </p:cNvSpPr>
            <p:nvPr/>
          </p:nvSpPr>
          <p:spPr bwMode="auto">
            <a:xfrm>
              <a:off x="6557938" y="5844124"/>
              <a:ext cx="726439" cy="23225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800" dirty="0">
                  <a:solidFill>
                    <a:srgbClr val="000000"/>
                  </a:solidFill>
                  <a:cs typeface="Arial" pitchFamily="34" charset="0"/>
                </a:rPr>
                <a:t>Medium</a:t>
              </a:r>
            </a:p>
          </p:txBody>
        </p:sp>
        <p:sp>
          <p:nvSpPr>
            <p:cNvPr id="283" name="Rectangle 83"/>
            <p:cNvSpPr>
              <a:spLocks noChangeArrowheads="1"/>
            </p:cNvSpPr>
            <p:nvPr/>
          </p:nvSpPr>
          <p:spPr bwMode="auto">
            <a:xfrm>
              <a:off x="7399976" y="5844124"/>
              <a:ext cx="731679" cy="232252"/>
            </a:xfrm>
            <a:prstGeom prst="rect">
              <a:avLst/>
            </a:prstGeom>
            <a:solidFill>
              <a:schemeClr val="tx2"/>
            </a:solidFill>
            <a:ln w="12700" cap="sq">
              <a:noFill/>
              <a:miter lim="800000"/>
              <a:headEnd type="none" w="sm" len="sm"/>
              <a:tailEnd type="none" w="sm" len="sm"/>
            </a:ln>
          </p:spPr>
          <p:txBody>
            <a:bodyPr anchor="ctr"/>
            <a:lstStyle/>
            <a:p>
              <a:pPr algn="ctr" fontAlgn="base">
                <a:spcBef>
                  <a:spcPct val="0"/>
                </a:spcBef>
                <a:spcAft>
                  <a:spcPct val="0"/>
                </a:spcAft>
              </a:pPr>
              <a:r>
                <a:rPr lang="en-US" sz="800" dirty="0">
                  <a:solidFill>
                    <a:schemeClr val="bg1"/>
                  </a:solidFill>
                  <a:cs typeface="Arial" pitchFamily="34" charset="0"/>
                </a:rPr>
                <a:t>High</a:t>
              </a:r>
            </a:p>
          </p:txBody>
        </p:sp>
        <p:sp>
          <p:nvSpPr>
            <p:cNvPr id="284" name="Rectangle 85"/>
            <p:cNvSpPr>
              <a:spLocks noChangeArrowheads="1"/>
            </p:cNvSpPr>
            <p:nvPr/>
          </p:nvSpPr>
          <p:spPr bwMode="gray">
            <a:xfrm>
              <a:off x="4397174" y="5920220"/>
              <a:ext cx="1195608" cy="105818"/>
            </a:xfrm>
            <a:prstGeom prst="rect">
              <a:avLst/>
            </a:prstGeom>
            <a:noFill/>
            <a:ln w="12700" cap="rnd" algn="ctr">
              <a:noFill/>
              <a:miter lim="800000"/>
              <a:headEnd/>
              <a:tailEnd/>
            </a:ln>
          </p:spPr>
          <p:txBody>
            <a:bodyPr wrap="none" lIns="72000" tIns="0" rIns="72000" bIns="0" anchor="b" anchorCtr="1">
              <a:spAutoFit/>
            </a:bodyPr>
            <a:lstStyle/>
            <a:p>
              <a:pPr fontAlgn="base">
                <a:lnSpc>
                  <a:spcPct val="95000"/>
                </a:lnSpc>
                <a:spcBef>
                  <a:spcPct val="0"/>
                </a:spcBef>
                <a:spcAft>
                  <a:spcPct val="0"/>
                </a:spcAft>
              </a:pPr>
              <a:r>
                <a:rPr lang="en-US" sz="900" b="1" dirty="0">
                  <a:solidFill>
                    <a:schemeClr val="accent5"/>
                  </a:solidFill>
                  <a:cs typeface="Arial" pitchFamily="34" charset="0"/>
                </a:rPr>
                <a:t>Opportunities for Automation</a:t>
              </a:r>
            </a:p>
          </p:txBody>
        </p:sp>
      </p:grpSp>
      <p:sp>
        <p:nvSpPr>
          <p:cNvPr id="5" name="Slide Number Placeholder 4">
            <a:extLst>
              <a:ext uri="{FF2B5EF4-FFF2-40B4-BE49-F238E27FC236}">
                <a16:creationId xmlns:a16="http://schemas.microsoft.com/office/drawing/2014/main" id="{86E25781-B26F-45DC-8D4B-3948AE771214}"/>
              </a:ext>
            </a:extLst>
          </p:cNvPr>
          <p:cNvSpPr>
            <a:spLocks noGrp="1"/>
          </p:cNvSpPr>
          <p:nvPr>
            <p:ph type="sldNum" sz="quarter" idx="10"/>
          </p:nvPr>
        </p:nvSpPr>
        <p:spPr/>
        <p:txBody>
          <a:bodyPr/>
          <a:lstStyle/>
          <a:p>
            <a:fld id="{71D586D2-677B-458F-B417-DB589973A882}" type="slidenum">
              <a:rPr lang="en-US" smtClean="0"/>
              <a:pPr/>
              <a:t>43</a:t>
            </a:fld>
            <a:endParaRPr lang="en-US" dirty="0"/>
          </a:p>
        </p:txBody>
      </p:sp>
    </p:spTree>
    <p:extLst>
      <p:ext uri="{BB962C8B-B14F-4D97-AF65-F5344CB8AC3E}">
        <p14:creationId xmlns:p14="http://schemas.microsoft.com/office/powerpoint/2010/main" val="295469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dirty="0"/>
              <a:t>Which HR processes are suitable to deploy with RPA?</a:t>
            </a:r>
            <a:endParaRPr lang="en-US" noProof="0" dirty="0"/>
          </a:p>
        </p:txBody>
      </p:sp>
      <p:sp>
        <p:nvSpPr>
          <p:cNvPr id="6" name="Text Placeholder 5"/>
          <p:cNvSpPr>
            <a:spLocks noGrp="1"/>
          </p:cNvSpPr>
          <p:nvPr>
            <p:ph type="body" sz="quarter" idx="15"/>
          </p:nvPr>
        </p:nvSpPr>
        <p:spPr bwMode="gray"/>
        <p:txBody>
          <a:bodyPr/>
          <a:lstStyle/>
          <a:p>
            <a:r>
              <a:rPr lang="en-US" dirty="0"/>
              <a:t>Shared Services typically offer a good range for automation solutions</a:t>
            </a:r>
          </a:p>
        </p:txBody>
      </p:sp>
      <p:grpSp>
        <p:nvGrpSpPr>
          <p:cNvPr id="2" name="Group 1"/>
          <p:cNvGrpSpPr/>
          <p:nvPr/>
        </p:nvGrpSpPr>
        <p:grpSpPr>
          <a:xfrm>
            <a:off x="1014153" y="1163782"/>
            <a:ext cx="10773294" cy="5212745"/>
            <a:chOff x="1958074" y="1758626"/>
            <a:chExt cx="8244928" cy="4617901"/>
          </a:xfrm>
        </p:grpSpPr>
        <p:grpSp>
          <p:nvGrpSpPr>
            <p:cNvPr id="78" name="Group 77"/>
            <p:cNvGrpSpPr/>
            <p:nvPr/>
          </p:nvGrpSpPr>
          <p:grpSpPr>
            <a:xfrm>
              <a:off x="3598813" y="2210875"/>
              <a:ext cx="1293621" cy="946755"/>
              <a:chOff x="2151125" y="2550580"/>
              <a:chExt cx="1293621" cy="946755"/>
            </a:xfrm>
          </p:grpSpPr>
          <p:sp>
            <p:nvSpPr>
              <p:cNvPr id="173" name="Rectangle 172"/>
              <p:cNvSpPr>
                <a:spLocks noChangeArrowheads="1"/>
              </p:cNvSpPr>
              <p:nvPr/>
            </p:nvSpPr>
            <p:spPr bwMode="auto">
              <a:xfrm>
                <a:off x="2151125"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Governance</a:t>
                </a:r>
              </a:p>
            </p:txBody>
          </p:sp>
          <p:sp>
            <p:nvSpPr>
              <p:cNvPr id="174" name="Rectangle 173"/>
              <p:cNvSpPr>
                <a:spLocks noChangeArrowheads="1"/>
              </p:cNvSpPr>
              <p:nvPr/>
            </p:nvSpPr>
            <p:spPr bwMode="auto">
              <a:xfrm>
                <a:off x="2156458" y="3045056"/>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Metrics &amp; Analytics</a:t>
                </a:r>
              </a:p>
            </p:txBody>
          </p:sp>
          <p:sp>
            <p:nvSpPr>
              <p:cNvPr id="175" name="Rectangle 174"/>
              <p:cNvSpPr>
                <a:spLocks noChangeArrowheads="1"/>
              </p:cNvSpPr>
              <p:nvPr/>
            </p:nvSpPr>
            <p:spPr bwMode="auto">
              <a:xfrm>
                <a:off x="2821335"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Organizational Design</a:t>
                </a:r>
              </a:p>
            </p:txBody>
          </p:sp>
        </p:grpSp>
        <p:sp>
          <p:nvSpPr>
            <p:cNvPr id="79" name="Rectangle 78"/>
            <p:cNvSpPr>
              <a:spLocks noChangeArrowheads="1"/>
            </p:cNvSpPr>
            <p:nvPr/>
          </p:nvSpPr>
          <p:spPr bwMode="auto">
            <a:xfrm>
              <a:off x="5193148" y="2196359"/>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Competency Framework</a:t>
              </a:r>
            </a:p>
          </p:txBody>
        </p:sp>
        <p:sp>
          <p:nvSpPr>
            <p:cNvPr id="80" name="Rectangle 79"/>
            <p:cNvSpPr>
              <a:spLocks noChangeArrowheads="1"/>
            </p:cNvSpPr>
            <p:nvPr/>
          </p:nvSpPr>
          <p:spPr bwMode="auto">
            <a:xfrm>
              <a:off x="5193148" y="2690835"/>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Employer Branding</a:t>
              </a:r>
            </a:p>
          </p:txBody>
        </p:sp>
        <p:sp>
          <p:nvSpPr>
            <p:cNvPr id="81" name="Text Box 43"/>
            <p:cNvSpPr txBox="1">
              <a:spLocks noChangeArrowheads="1"/>
            </p:cNvSpPr>
            <p:nvPr/>
          </p:nvSpPr>
          <p:spPr bwMode="auto">
            <a:xfrm>
              <a:off x="3525623" y="197880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HR Steering</a:t>
              </a:r>
            </a:p>
          </p:txBody>
        </p:sp>
        <p:grpSp>
          <p:nvGrpSpPr>
            <p:cNvPr id="82" name="Group 81"/>
            <p:cNvGrpSpPr/>
            <p:nvPr/>
          </p:nvGrpSpPr>
          <p:grpSpPr>
            <a:xfrm>
              <a:off x="1958074" y="1974107"/>
              <a:ext cx="3960778" cy="1264703"/>
              <a:chOff x="483949" y="2107456"/>
              <a:chExt cx="3960778" cy="1264703"/>
            </a:xfrm>
          </p:grpSpPr>
          <p:grpSp>
            <p:nvGrpSpPr>
              <p:cNvPr id="164" name="Group 163"/>
              <p:cNvGrpSpPr/>
              <p:nvPr/>
            </p:nvGrpSpPr>
            <p:grpSpPr>
              <a:xfrm>
                <a:off x="483949" y="2110413"/>
                <a:ext cx="1440000" cy="1261746"/>
                <a:chOff x="483949" y="2316769"/>
                <a:chExt cx="1440000" cy="1261746"/>
              </a:xfrm>
            </p:grpSpPr>
            <p:sp>
              <p:nvSpPr>
                <p:cNvPr id="167" name="Rectangle 166"/>
                <p:cNvSpPr>
                  <a:spLocks noChangeArrowheads="1"/>
                </p:cNvSpPr>
                <p:nvPr/>
              </p:nvSpPr>
              <p:spPr bwMode="auto">
                <a:xfrm>
                  <a:off x="558785"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Human Capital Strategy</a:t>
                  </a:r>
                </a:p>
              </p:txBody>
            </p:sp>
            <p:sp>
              <p:nvSpPr>
                <p:cNvPr id="168" name="Rectangle 167"/>
                <p:cNvSpPr>
                  <a:spLocks noChangeArrowheads="1"/>
                </p:cNvSpPr>
                <p:nvPr/>
              </p:nvSpPr>
              <p:spPr bwMode="auto">
                <a:xfrm>
                  <a:off x="558785" y="3045056"/>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HR Strategy</a:t>
                  </a:r>
                </a:p>
              </p:txBody>
            </p:sp>
            <p:sp>
              <p:nvSpPr>
                <p:cNvPr id="169" name="Rectangle 168"/>
                <p:cNvSpPr>
                  <a:spLocks noChangeArrowheads="1"/>
                </p:cNvSpPr>
                <p:nvPr/>
              </p:nvSpPr>
              <p:spPr bwMode="auto">
                <a:xfrm>
                  <a:off x="1225702"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Strategic Workforce Planning</a:t>
                  </a:r>
                </a:p>
              </p:txBody>
            </p:sp>
            <p:grpSp>
              <p:nvGrpSpPr>
                <p:cNvPr id="170" name="Group 169"/>
                <p:cNvGrpSpPr/>
                <p:nvPr/>
              </p:nvGrpSpPr>
              <p:grpSpPr>
                <a:xfrm>
                  <a:off x="483949" y="2316769"/>
                  <a:ext cx="1440000" cy="1261746"/>
                  <a:chOff x="483949" y="2316769"/>
                  <a:chExt cx="1440000" cy="1261746"/>
                </a:xfrm>
              </p:grpSpPr>
              <p:sp>
                <p:nvSpPr>
                  <p:cNvPr id="171" name="Rectangle 7"/>
                  <p:cNvSpPr>
                    <a:spLocks noChangeArrowheads="1"/>
                  </p:cNvSpPr>
                  <p:nvPr/>
                </p:nvSpPr>
                <p:spPr bwMode="auto">
                  <a:xfrm>
                    <a:off x="483949" y="2318515"/>
                    <a:ext cx="144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72" name="Text Box 43"/>
                  <p:cNvSpPr txBox="1">
                    <a:spLocks noChangeArrowheads="1"/>
                  </p:cNvSpPr>
                  <p:nvPr/>
                </p:nvSpPr>
                <p:spPr bwMode="auto">
                  <a:xfrm>
                    <a:off x="499879" y="231676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HR Strategy</a:t>
                    </a:r>
                  </a:p>
                </p:txBody>
              </p:sp>
            </p:grpSp>
          </p:grpSp>
          <p:sp>
            <p:nvSpPr>
              <p:cNvPr id="165" name="Rectangle 7"/>
              <p:cNvSpPr>
                <a:spLocks noChangeArrowheads="1"/>
              </p:cNvSpPr>
              <p:nvPr/>
            </p:nvSpPr>
            <p:spPr bwMode="auto">
              <a:xfrm>
                <a:off x="2051497" y="2112159"/>
                <a:ext cx="144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66" name="Rectangle 7"/>
              <p:cNvSpPr>
                <a:spLocks noChangeArrowheads="1"/>
              </p:cNvSpPr>
              <p:nvPr/>
            </p:nvSpPr>
            <p:spPr bwMode="auto">
              <a:xfrm>
                <a:off x="3616727" y="2107456"/>
                <a:ext cx="828000" cy="1264703"/>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83" name="Text Box 43"/>
            <p:cNvSpPr txBox="1">
              <a:spLocks noChangeArrowheads="1"/>
            </p:cNvSpPr>
            <p:nvPr/>
          </p:nvSpPr>
          <p:spPr bwMode="auto">
            <a:xfrm>
              <a:off x="5110041" y="1988622"/>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Talent</a:t>
              </a:r>
            </a:p>
          </p:txBody>
        </p:sp>
        <p:sp>
          <p:nvSpPr>
            <p:cNvPr id="84" name="Rectangle 83"/>
            <p:cNvSpPr/>
            <p:nvPr/>
          </p:nvSpPr>
          <p:spPr>
            <a:xfrm>
              <a:off x="3780681" y="3397936"/>
              <a:ext cx="1003766" cy="231757"/>
            </a:xfrm>
            <a:prstGeom prst="rect">
              <a:avLst/>
            </a:prstGeom>
          </p:spPr>
          <p:txBody>
            <a:bodyPr wrap="none">
              <a:spAutoFit/>
            </a:bodyPr>
            <a:lstStyle/>
            <a:p>
              <a:pPr algn="ctr" fontAlgn="base">
                <a:spcBef>
                  <a:spcPct val="0"/>
                </a:spcBef>
                <a:spcAft>
                  <a:spcPct val="0"/>
                </a:spcAft>
              </a:pPr>
              <a:r>
                <a:rPr lang="en-US" sz="1100" b="1" dirty="0">
                  <a:solidFill>
                    <a:schemeClr val="accent1"/>
                  </a:solidFill>
                  <a:latin typeface="+mj-lt"/>
                  <a:cs typeface="Arial" pitchFamily="34" charset="0"/>
                </a:rPr>
                <a:t>Talent Life-Cycle</a:t>
              </a:r>
            </a:p>
          </p:txBody>
        </p:sp>
        <p:grpSp>
          <p:nvGrpSpPr>
            <p:cNvPr id="85" name="Group 84"/>
            <p:cNvGrpSpPr/>
            <p:nvPr/>
          </p:nvGrpSpPr>
          <p:grpSpPr>
            <a:xfrm>
              <a:off x="1958075" y="3639360"/>
              <a:ext cx="4648979" cy="2380090"/>
              <a:chOff x="483949" y="4042426"/>
              <a:chExt cx="4648979" cy="2380090"/>
            </a:xfrm>
          </p:grpSpPr>
          <p:grpSp>
            <p:nvGrpSpPr>
              <p:cNvPr id="130" name="Group 129"/>
              <p:cNvGrpSpPr/>
              <p:nvPr/>
            </p:nvGrpSpPr>
            <p:grpSpPr>
              <a:xfrm>
                <a:off x="3349683" y="4056942"/>
                <a:ext cx="828001" cy="2365574"/>
                <a:chOff x="538937" y="4042426"/>
                <a:chExt cx="828001" cy="2365574"/>
              </a:xfrm>
            </p:grpSpPr>
            <p:sp>
              <p:nvSpPr>
                <p:cNvPr id="158" name="Rectangle 157"/>
                <p:cNvSpPr>
                  <a:spLocks noChangeArrowheads="1"/>
                </p:cNvSpPr>
                <p:nvPr/>
              </p:nvSpPr>
              <p:spPr bwMode="auto">
                <a:xfrm>
                  <a:off x="641233" y="4928681"/>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Learning</a:t>
                  </a:r>
                </a:p>
              </p:txBody>
            </p:sp>
            <p:sp>
              <p:nvSpPr>
                <p:cNvPr id="159" name="Rectangle 158"/>
                <p:cNvSpPr>
                  <a:spLocks noChangeArrowheads="1"/>
                </p:cNvSpPr>
                <p:nvPr/>
              </p:nvSpPr>
              <p:spPr bwMode="auto">
                <a:xfrm>
                  <a:off x="641233" y="5904464"/>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Performance Support</a:t>
                  </a:r>
                </a:p>
              </p:txBody>
            </p:sp>
            <p:sp>
              <p:nvSpPr>
                <p:cNvPr id="160" name="Rectangle 7"/>
                <p:cNvSpPr>
                  <a:spLocks noChangeArrowheads="1"/>
                </p:cNvSpPr>
                <p:nvPr/>
              </p:nvSpPr>
              <p:spPr bwMode="auto">
                <a:xfrm>
                  <a:off x="538938" y="4042426"/>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61" name="Text Box 43"/>
                <p:cNvSpPr txBox="1">
                  <a:spLocks noChangeArrowheads="1"/>
                </p:cNvSpPr>
                <p:nvPr/>
              </p:nvSpPr>
              <p:spPr bwMode="auto">
                <a:xfrm>
                  <a:off x="538937" y="4056942"/>
                  <a:ext cx="828000" cy="3693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HR </a:t>
                  </a:r>
                  <a:br>
                    <a:rPr lang="en-US" sz="900" b="1" dirty="0">
                      <a:solidFill>
                        <a:schemeClr val="accent4"/>
                      </a:solidFill>
                      <a:cs typeface="Arial" pitchFamily="34" charset="0"/>
                    </a:rPr>
                  </a:br>
                  <a:r>
                    <a:rPr lang="en-US" sz="900" b="1" dirty="0">
                      <a:solidFill>
                        <a:schemeClr val="accent4"/>
                      </a:solidFill>
                      <a:cs typeface="Arial" pitchFamily="34" charset="0"/>
                    </a:rPr>
                    <a:t>Development</a:t>
                  </a:r>
                </a:p>
              </p:txBody>
            </p:sp>
            <p:sp>
              <p:nvSpPr>
                <p:cNvPr id="162" name="Rectangle 161"/>
                <p:cNvSpPr>
                  <a:spLocks noChangeArrowheads="1"/>
                </p:cNvSpPr>
                <p:nvPr/>
              </p:nvSpPr>
              <p:spPr bwMode="auto">
                <a:xfrm>
                  <a:off x="641233" y="444079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Executive Development</a:t>
                  </a:r>
                </a:p>
              </p:txBody>
            </p:sp>
            <p:sp>
              <p:nvSpPr>
                <p:cNvPr id="163" name="Rectangle 162"/>
                <p:cNvSpPr>
                  <a:spLocks noChangeArrowheads="1"/>
                </p:cNvSpPr>
                <p:nvPr/>
              </p:nvSpPr>
              <p:spPr bwMode="auto">
                <a:xfrm>
                  <a:off x="641233" y="5416572"/>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Knowledge Management</a:t>
                  </a:r>
                </a:p>
              </p:txBody>
            </p:sp>
          </p:grpSp>
          <p:grpSp>
            <p:nvGrpSpPr>
              <p:cNvPr id="131" name="Group 130"/>
              <p:cNvGrpSpPr/>
              <p:nvPr/>
            </p:nvGrpSpPr>
            <p:grpSpPr>
              <a:xfrm>
                <a:off x="483949" y="4042426"/>
                <a:ext cx="828000" cy="2365574"/>
                <a:chOff x="1683516" y="4074224"/>
                <a:chExt cx="828000" cy="2365574"/>
              </a:xfrm>
            </p:grpSpPr>
            <p:sp>
              <p:nvSpPr>
                <p:cNvPr id="152" name="Rectangle 151"/>
                <p:cNvSpPr>
                  <a:spLocks noChangeArrowheads="1"/>
                </p:cNvSpPr>
                <p:nvPr/>
              </p:nvSpPr>
              <p:spPr bwMode="auto">
                <a:xfrm>
                  <a:off x="1785811" y="4960479"/>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Recruiting</a:t>
                  </a:r>
                </a:p>
              </p:txBody>
            </p:sp>
            <p:sp>
              <p:nvSpPr>
                <p:cNvPr id="153" name="Rectangle 152"/>
                <p:cNvSpPr>
                  <a:spLocks noChangeArrowheads="1"/>
                </p:cNvSpPr>
                <p:nvPr/>
              </p:nvSpPr>
              <p:spPr bwMode="auto">
                <a:xfrm>
                  <a:off x="1785811" y="5936262"/>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Contingent Staffing</a:t>
                  </a:r>
                </a:p>
              </p:txBody>
            </p:sp>
            <p:sp>
              <p:nvSpPr>
                <p:cNvPr id="154" name="Rectangle 7"/>
                <p:cNvSpPr>
                  <a:spLocks noChangeArrowheads="1"/>
                </p:cNvSpPr>
                <p:nvPr/>
              </p:nvSpPr>
              <p:spPr bwMode="auto">
                <a:xfrm>
                  <a:off x="1683516" y="4074224"/>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55" name="Text Box 43"/>
                <p:cNvSpPr txBox="1">
                  <a:spLocks noChangeArrowheads="1"/>
                </p:cNvSpPr>
                <p:nvPr/>
              </p:nvSpPr>
              <p:spPr bwMode="auto">
                <a:xfrm>
                  <a:off x="1683516" y="4088740"/>
                  <a:ext cx="813974"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Sourcing</a:t>
                  </a:r>
                </a:p>
              </p:txBody>
            </p:sp>
            <p:sp>
              <p:nvSpPr>
                <p:cNvPr id="156" name="Rectangle 155"/>
                <p:cNvSpPr>
                  <a:spLocks noChangeArrowheads="1"/>
                </p:cNvSpPr>
                <p:nvPr/>
              </p:nvSpPr>
              <p:spPr bwMode="auto">
                <a:xfrm>
                  <a:off x="1785811" y="4472588"/>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Talent Sourcing</a:t>
                  </a:r>
                </a:p>
              </p:txBody>
            </p:sp>
            <p:sp>
              <p:nvSpPr>
                <p:cNvPr id="157" name="Rectangle 156"/>
                <p:cNvSpPr>
                  <a:spLocks noChangeArrowheads="1"/>
                </p:cNvSpPr>
                <p:nvPr/>
              </p:nvSpPr>
              <p:spPr bwMode="auto">
                <a:xfrm>
                  <a:off x="1785811" y="5448370"/>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Transfers</a:t>
                  </a:r>
                </a:p>
              </p:txBody>
            </p:sp>
          </p:grpSp>
          <p:grpSp>
            <p:nvGrpSpPr>
              <p:cNvPr id="132" name="Group 131"/>
              <p:cNvGrpSpPr/>
              <p:nvPr/>
            </p:nvGrpSpPr>
            <p:grpSpPr>
              <a:xfrm>
                <a:off x="1439194" y="4042426"/>
                <a:ext cx="828000" cy="2365574"/>
                <a:chOff x="2954670" y="4042426"/>
                <a:chExt cx="828000" cy="2365574"/>
              </a:xfrm>
            </p:grpSpPr>
            <p:sp>
              <p:nvSpPr>
                <p:cNvPr id="146" name="Rectangle 145"/>
                <p:cNvSpPr>
                  <a:spLocks noChangeArrowheads="1"/>
                </p:cNvSpPr>
                <p:nvPr/>
              </p:nvSpPr>
              <p:spPr bwMode="auto">
                <a:xfrm>
                  <a:off x="3056965" y="4928681"/>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Career Pathing</a:t>
                  </a:r>
                </a:p>
              </p:txBody>
            </p:sp>
            <p:sp>
              <p:nvSpPr>
                <p:cNvPr id="147" name="Rectangle 146"/>
                <p:cNvSpPr>
                  <a:spLocks noChangeArrowheads="1"/>
                </p:cNvSpPr>
                <p:nvPr/>
              </p:nvSpPr>
              <p:spPr bwMode="auto">
                <a:xfrm>
                  <a:off x="3056965" y="5904464"/>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Workforce Scheduling</a:t>
                  </a:r>
                </a:p>
              </p:txBody>
            </p:sp>
            <p:sp>
              <p:nvSpPr>
                <p:cNvPr id="148" name="Rectangle 7"/>
                <p:cNvSpPr>
                  <a:spLocks noChangeArrowheads="1"/>
                </p:cNvSpPr>
                <p:nvPr/>
              </p:nvSpPr>
              <p:spPr bwMode="auto">
                <a:xfrm>
                  <a:off x="2954670" y="4042426"/>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49" name="Text Box 43"/>
                <p:cNvSpPr txBox="1">
                  <a:spLocks noChangeArrowheads="1"/>
                </p:cNvSpPr>
                <p:nvPr/>
              </p:nvSpPr>
              <p:spPr bwMode="auto">
                <a:xfrm>
                  <a:off x="2954670" y="4056942"/>
                  <a:ext cx="828000"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Deployment</a:t>
                  </a:r>
                </a:p>
              </p:txBody>
            </p:sp>
            <p:sp>
              <p:nvSpPr>
                <p:cNvPr id="150" name="Rectangle 149"/>
                <p:cNvSpPr>
                  <a:spLocks noChangeArrowheads="1"/>
                </p:cNvSpPr>
                <p:nvPr/>
              </p:nvSpPr>
              <p:spPr bwMode="auto">
                <a:xfrm>
                  <a:off x="3056965" y="4440790"/>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Workforce Planning</a:t>
                  </a:r>
                </a:p>
              </p:txBody>
            </p:sp>
            <p:sp>
              <p:nvSpPr>
                <p:cNvPr id="151" name="Rectangle 150"/>
                <p:cNvSpPr>
                  <a:spLocks noChangeArrowheads="1"/>
                </p:cNvSpPr>
                <p:nvPr/>
              </p:nvSpPr>
              <p:spPr bwMode="auto">
                <a:xfrm>
                  <a:off x="3056965" y="5416572"/>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Succession Planning</a:t>
                  </a:r>
                </a:p>
              </p:txBody>
            </p:sp>
          </p:grpSp>
          <p:grpSp>
            <p:nvGrpSpPr>
              <p:cNvPr id="133" name="Group 132"/>
              <p:cNvGrpSpPr/>
              <p:nvPr/>
            </p:nvGrpSpPr>
            <p:grpSpPr>
              <a:xfrm>
                <a:off x="2394439" y="4042426"/>
                <a:ext cx="828000" cy="2365574"/>
                <a:chOff x="4052992" y="4056942"/>
                <a:chExt cx="828000" cy="2365574"/>
              </a:xfrm>
            </p:grpSpPr>
            <p:sp>
              <p:nvSpPr>
                <p:cNvPr id="141" name="Rectangle 140"/>
                <p:cNvSpPr>
                  <a:spLocks noChangeArrowheads="1"/>
                </p:cNvSpPr>
                <p:nvPr/>
              </p:nvSpPr>
              <p:spPr bwMode="auto">
                <a:xfrm>
                  <a:off x="4155287" y="4943197"/>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Objective Setting</a:t>
                  </a:r>
                </a:p>
              </p:txBody>
            </p:sp>
            <p:sp>
              <p:nvSpPr>
                <p:cNvPr id="142" name="Rectangle 7"/>
                <p:cNvSpPr>
                  <a:spLocks noChangeArrowheads="1"/>
                </p:cNvSpPr>
                <p:nvPr/>
              </p:nvSpPr>
              <p:spPr bwMode="auto">
                <a:xfrm>
                  <a:off x="4052992" y="4056942"/>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43" name="Text Box 43"/>
                <p:cNvSpPr txBox="1">
                  <a:spLocks noChangeArrowheads="1"/>
                </p:cNvSpPr>
                <p:nvPr/>
              </p:nvSpPr>
              <p:spPr bwMode="auto">
                <a:xfrm>
                  <a:off x="4052992" y="4071458"/>
                  <a:ext cx="813974"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Performance</a:t>
                  </a:r>
                </a:p>
              </p:txBody>
            </p:sp>
            <p:sp>
              <p:nvSpPr>
                <p:cNvPr id="144" name="Rectangle 143"/>
                <p:cNvSpPr>
                  <a:spLocks noChangeArrowheads="1"/>
                </p:cNvSpPr>
                <p:nvPr/>
              </p:nvSpPr>
              <p:spPr bwMode="auto">
                <a:xfrm>
                  <a:off x="4155287" y="4455306"/>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Competency Management</a:t>
                  </a:r>
                </a:p>
              </p:txBody>
            </p:sp>
            <p:sp>
              <p:nvSpPr>
                <p:cNvPr id="145" name="Rectangle 144"/>
                <p:cNvSpPr>
                  <a:spLocks noChangeArrowheads="1"/>
                </p:cNvSpPr>
                <p:nvPr/>
              </p:nvSpPr>
              <p:spPr bwMode="auto">
                <a:xfrm>
                  <a:off x="4155287" y="5431088"/>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Performance Management</a:t>
                  </a:r>
                </a:p>
              </p:txBody>
            </p:sp>
          </p:grpSp>
          <p:grpSp>
            <p:nvGrpSpPr>
              <p:cNvPr id="134" name="Group 133"/>
              <p:cNvGrpSpPr/>
              <p:nvPr/>
            </p:nvGrpSpPr>
            <p:grpSpPr>
              <a:xfrm>
                <a:off x="4304928" y="4042426"/>
                <a:ext cx="828000" cy="2365574"/>
                <a:chOff x="5696763" y="4042426"/>
                <a:chExt cx="828000" cy="2365574"/>
              </a:xfrm>
            </p:grpSpPr>
            <p:sp>
              <p:nvSpPr>
                <p:cNvPr id="135" name="Rectangle 134"/>
                <p:cNvSpPr>
                  <a:spLocks noChangeArrowheads="1"/>
                </p:cNvSpPr>
                <p:nvPr/>
              </p:nvSpPr>
              <p:spPr bwMode="auto">
                <a:xfrm>
                  <a:off x="5799058" y="4928681"/>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Benefits</a:t>
                  </a:r>
                </a:p>
              </p:txBody>
            </p:sp>
            <p:sp>
              <p:nvSpPr>
                <p:cNvPr id="136" name="Rectangle 7"/>
                <p:cNvSpPr>
                  <a:spLocks noChangeArrowheads="1"/>
                </p:cNvSpPr>
                <p:nvPr/>
              </p:nvSpPr>
              <p:spPr bwMode="auto">
                <a:xfrm>
                  <a:off x="5696763" y="4042426"/>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37" name="Text Box 43"/>
                <p:cNvSpPr txBox="1">
                  <a:spLocks noChangeArrowheads="1"/>
                </p:cNvSpPr>
                <p:nvPr/>
              </p:nvSpPr>
              <p:spPr bwMode="auto">
                <a:xfrm>
                  <a:off x="5696763" y="4056942"/>
                  <a:ext cx="815883"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Rewards</a:t>
                  </a:r>
                </a:p>
              </p:txBody>
            </p:sp>
            <p:sp>
              <p:nvSpPr>
                <p:cNvPr id="138" name="Rectangle 137"/>
                <p:cNvSpPr>
                  <a:spLocks noChangeArrowheads="1"/>
                </p:cNvSpPr>
                <p:nvPr/>
              </p:nvSpPr>
              <p:spPr bwMode="auto">
                <a:xfrm>
                  <a:off x="5799058" y="444079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Compensation</a:t>
                  </a:r>
                </a:p>
              </p:txBody>
            </p:sp>
            <p:sp>
              <p:nvSpPr>
                <p:cNvPr id="139" name="Rectangle 138"/>
                <p:cNvSpPr>
                  <a:spLocks noChangeArrowheads="1"/>
                </p:cNvSpPr>
                <p:nvPr/>
              </p:nvSpPr>
              <p:spPr bwMode="auto">
                <a:xfrm>
                  <a:off x="5799058" y="5416572"/>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Pensions</a:t>
                  </a:r>
                </a:p>
              </p:txBody>
            </p:sp>
            <p:sp>
              <p:nvSpPr>
                <p:cNvPr id="140" name="Rectangle 139"/>
                <p:cNvSpPr>
                  <a:spLocks noChangeArrowheads="1"/>
                </p:cNvSpPr>
                <p:nvPr/>
              </p:nvSpPr>
              <p:spPr bwMode="auto">
                <a:xfrm>
                  <a:off x="5799058" y="5904464"/>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Recognition</a:t>
                  </a:r>
                </a:p>
              </p:txBody>
            </p:sp>
          </p:grpSp>
        </p:grpSp>
        <p:grpSp>
          <p:nvGrpSpPr>
            <p:cNvPr id="106" name="Group 105"/>
            <p:cNvGrpSpPr/>
            <p:nvPr/>
          </p:nvGrpSpPr>
          <p:grpSpPr>
            <a:xfrm>
              <a:off x="7324652" y="4522660"/>
              <a:ext cx="2772000" cy="1261746"/>
              <a:chOff x="5903739" y="5431088"/>
              <a:chExt cx="2772000" cy="1261746"/>
            </a:xfrm>
          </p:grpSpPr>
          <p:sp>
            <p:nvSpPr>
              <p:cNvPr id="121" name="Rectangle 120"/>
              <p:cNvSpPr>
                <a:spLocks noChangeArrowheads="1"/>
              </p:cNvSpPr>
              <p:nvPr/>
            </p:nvSpPr>
            <p:spPr bwMode="auto">
              <a:xfrm>
                <a:off x="5978575" y="5664899"/>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Master Data Management</a:t>
                </a:r>
              </a:p>
            </p:txBody>
          </p:sp>
          <p:sp>
            <p:nvSpPr>
              <p:cNvPr id="122" name="Rectangle 121"/>
              <p:cNvSpPr>
                <a:spLocks noChangeArrowheads="1"/>
              </p:cNvSpPr>
              <p:nvPr/>
            </p:nvSpPr>
            <p:spPr bwMode="auto">
              <a:xfrm>
                <a:off x="5978575" y="6159375"/>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Organizational Design</a:t>
                </a:r>
              </a:p>
            </p:txBody>
          </p:sp>
          <p:sp>
            <p:nvSpPr>
              <p:cNvPr id="123" name="Rectangle 122"/>
              <p:cNvSpPr>
                <a:spLocks noChangeArrowheads="1"/>
              </p:cNvSpPr>
              <p:nvPr/>
            </p:nvSpPr>
            <p:spPr bwMode="auto">
              <a:xfrm>
                <a:off x="6645492" y="5664899"/>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Compensation Admin.</a:t>
                </a:r>
              </a:p>
            </p:txBody>
          </p:sp>
          <p:grpSp>
            <p:nvGrpSpPr>
              <p:cNvPr id="124" name="Group 123"/>
              <p:cNvGrpSpPr/>
              <p:nvPr/>
            </p:nvGrpSpPr>
            <p:grpSpPr>
              <a:xfrm>
                <a:off x="5903739" y="5431088"/>
                <a:ext cx="2772000" cy="1261746"/>
                <a:chOff x="483949" y="2316769"/>
                <a:chExt cx="2700000" cy="1261746"/>
              </a:xfrm>
            </p:grpSpPr>
            <p:sp>
              <p:nvSpPr>
                <p:cNvPr id="128" name="Rectangle 7"/>
                <p:cNvSpPr>
                  <a:spLocks noChangeArrowheads="1"/>
                </p:cNvSpPr>
                <p:nvPr/>
              </p:nvSpPr>
              <p:spPr bwMode="auto">
                <a:xfrm>
                  <a:off x="483949" y="2318515"/>
                  <a:ext cx="270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29" name="Text Box 43"/>
                <p:cNvSpPr txBox="1">
                  <a:spLocks noChangeArrowheads="1"/>
                </p:cNvSpPr>
                <p:nvPr/>
              </p:nvSpPr>
              <p:spPr bwMode="auto">
                <a:xfrm>
                  <a:off x="499878" y="2316769"/>
                  <a:ext cx="1949475"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Payroll and Administration</a:t>
                  </a:r>
                </a:p>
              </p:txBody>
            </p:sp>
          </p:grpSp>
          <p:sp>
            <p:nvSpPr>
              <p:cNvPr id="125" name="Rectangle 124"/>
              <p:cNvSpPr>
                <a:spLocks noChangeArrowheads="1"/>
              </p:cNvSpPr>
              <p:nvPr/>
            </p:nvSpPr>
            <p:spPr bwMode="auto">
              <a:xfrm>
                <a:off x="6645492" y="6159375"/>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Benefits Administration</a:t>
                </a:r>
              </a:p>
            </p:txBody>
          </p:sp>
          <p:sp>
            <p:nvSpPr>
              <p:cNvPr id="126" name="Rectangle 125"/>
              <p:cNvSpPr>
                <a:spLocks noChangeArrowheads="1"/>
              </p:cNvSpPr>
              <p:nvPr/>
            </p:nvSpPr>
            <p:spPr bwMode="auto">
              <a:xfrm>
                <a:off x="7298144" y="5664899"/>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Pension Administration</a:t>
                </a:r>
              </a:p>
            </p:txBody>
          </p:sp>
          <p:sp>
            <p:nvSpPr>
              <p:cNvPr id="127" name="Rectangle 126"/>
              <p:cNvSpPr>
                <a:spLocks noChangeArrowheads="1"/>
              </p:cNvSpPr>
              <p:nvPr/>
            </p:nvSpPr>
            <p:spPr bwMode="auto">
              <a:xfrm>
                <a:off x="7298144" y="6159375"/>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HR Payroll</a:t>
                </a:r>
              </a:p>
            </p:txBody>
          </p:sp>
        </p:grpSp>
        <p:grpSp>
          <p:nvGrpSpPr>
            <p:cNvPr id="107" name="Group 106"/>
            <p:cNvGrpSpPr/>
            <p:nvPr/>
          </p:nvGrpSpPr>
          <p:grpSpPr>
            <a:xfrm>
              <a:off x="7322005" y="2959692"/>
              <a:ext cx="2772000" cy="1503170"/>
              <a:chOff x="5922769" y="3458716"/>
              <a:chExt cx="2772000" cy="1503170"/>
            </a:xfrm>
          </p:grpSpPr>
          <p:grpSp>
            <p:nvGrpSpPr>
              <p:cNvPr id="108" name="Group 107"/>
              <p:cNvGrpSpPr/>
              <p:nvPr/>
            </p:nvGrpSpPr>
            <p:grpSpPr>
              <a:xfrm>
                <a:off x="5922769" y="3700140"/>
                <a:ext cx="2772000" cy="1261746"/>
                <a:chOff x="5913792" y="4042426"/>
                <a:chExt cx="2772000" cy="1261746"/>
              </a:xfrm>
            </p:grpSpPr>
            <p:sp>
              <p:nvSpPr>
                <p:cNvPr id="110" name="Rectangle 109"/>
                <p:cNvSpPr>
                  <a:spLocks noChangeArrowheads="1"/>
                </p:cNvSpPr>
                <p:nvPr/>
              </p:nvSpPr>
              <p:spPr bwMode="auto">
                <a:xfrm>
                  <a:off x="5988628" y="427623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Employee Relations</a:t>
                  </a:r>
                </a:p>
              </p:txBody>
            </p:sp>
            <p:sp>
              <p:nvSpPr>
                <p:cNvPr id="111" name="Rectangle 110"/>
                <p:cNvSpPr>
                  <a:spLocks noChangeArrowheads="1"/>
                </p:cNvSpPr>
                <p:nvPr/>
              </p:nvSpPr>
              <p:spPr bwMode="auto">
                <a:xfrm>
                  <a:off x="5988628" y="4770713"/>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Absence Management</a:t>
                  </a:r>
                </a:p>
              </p:txBody>
            </p:sp>
            <p:sp>
              <p:nvSpPr>
                <p:cNvPr id="112" name="Rectangle 111"/>
                <p:cNvSpPr>
                  <a:spLocks noChangeArrowheads="1"/>
                </p:cNvSpPr>
                <p:nvPr/>
              </p:nvSpPr>
              <p:spPr bwMode="auto">
                <a:xfrm>
                  <a:off x="6655545" y="4276237"/>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Discipline &amp; Grievance</a:t>
                  </a:r>
                </a:p>
              </p:txBody>
            </p:sp>
            <p:grpSp>
              <p:nvGrpSpPr>
                <p:cNvPr id="113" name="Group 112"/>
                <p:cNvGrpSpPr/>
                <p:nvPr/>
              </p:nvGrpSpPr>
              <p:grpSpPr>
                <a:xfrm>
                  <a:off x="5913792" y="4042426"/>
                  <a:ext cx="2772000" cy="1261746"/>
                  <a:chOff x="483949" y="2316769"/>
                  <a:chExt cx="2700000" cy="1261746"/>
                </a:xfrm>
              </p:grpSpPr>
              <p:sp>
                <p:nvSpPr>
                  <p:cNvPr id="119" name="Rectangle 7"/>
                  <p:cNvSpPr>
                    <a:spLocks noChangeArrowheads="1"/>
                  </p:cNvSpPr>
                  <p:nvPr/>
                </p:nvSpPr>
                <p:spPr bwMode="auto">
                  <a:xfrm>
                    <a:off x="483949" y="2318515"/>
                    <a:ext cx="270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20" name="Text Box 43"/>
                  <p:cNvSpPr txBox="1">
                    <a:spLocks noChangeArrowheads="1"/>
                  </p:cNvSpPr>
                  <p:nvPr/>
                </p:nvSpPr>
                <p:spPr bwMode="auto">
                  <a:xfrm>
                    <a:off x="499879" y="231676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Employee Services</a:t>
                    </a:r>
                  </a:p>
                </p:txBody>
              </p:sp>
            </p:grpSp>
            <p:sp>
              <p:nvSpPr>
                <p:cNvPr id="114" name="Rectangle 113"/>
                <p:cNvSpPr>
                  <a:spLocks noChangeArrowheads="1"/>
                </p:cNvSpPr>
                <p:nvPr/>
              </p:nvSpPr>
              <p:spPr bwMode="auto">
                <a:xfrm>
                  <a:off x="6655545" y="4770713"/>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Health &amp; Safety</a:t>
                  </a:r>
                </a:p>
              </p:txBody>
            </p:sp>
            <p:sp>
              <p:nvSpPr>
                <p:cNvPr id="115" name="Rectangle 114"/>
                <p:cNvSpPr>
                  <a:spLocks noChangeArrowheads="1"/>
                </p:cNvSpPr>
                <p:nvPr/>
              </p:nvSpPr>
              <p:spPr bwMode="auto">
                <a:xfrm>
                  <a:off x="7308197" y="427623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Mobility Services</a:t>
                  </a:r>
                </a:p>
              </p:txBody>
            </p:sp>
            <p:sp>
              <p:nvSpPr>
                <p:cNvPr id="116" name="Rectangle 115"/>
                <p:cNvSpPr>
                  <a:spLocks noChangeArrowheads="1"/>
                </p:cNvSpPr>
                <p:nvPr/>
              </p:nvSpPr>
              <p:spPr bwMode="auto">
                <a:xfrm>
                  <a:off x="7308197" y="4770713"/>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Exit Management</a:t>
                  </a:r>
                </a:p>
              </p:txBody>
            </p:sp>
            <p:sp>
              <p:nvSpPr>
                <p:cNvPr id="117" name="Rectangle 116"/>
                <p:cNvSpPr>
                  <a:spLocks noChangeArrowheads="1"/>
                </p:cNvSpPr>
                <p:nvPr/>
              </p:nvSpPr>
              <p:spPr bwMode="auto">
                <a:xfrm>
                  <a:off x="7975114" y="4276237"/>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Leave Management</a:t>
                  </a:r>
                </a:p>
              </p:txBody>
            </p:sp>
            <p:sp>
              <p:nvSpPr>
                <p:cNvPr id="118" name="Rectangle 117"/>
                <p:cNvSpPr>
                  <a:spLocks noChangeArrowheads="1"/>
                </p:cNvSpPr>
                <p:nvPr/>
              </p:nvSpPr>
              <p:spPr bwMode="auto">
                <a:xfrm>
                  <a:off x="7975114" y="4770713"/>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Labor Relations</a:t>
                  </a:r>
                </a:p>
              </p:txBody>
            </p:sp>
          </p:grpSp>
          <p:sp>
            <p:nvSpPr>
              <p:cNvPr id="109" name="Rectangle 108"/>
              <p:cNvSpPr/>
              <p:nvPr/>
            </p:nvSpPr>
            <p:spPr>
              <a:xfrm>
                <a:off x="6473812" y="3458716"/>
                <a:ext cx="1669916" cy="231757"/>
              </a:xfrm>
              <a:prstGeom prst="rect">
                <a:avLst/>
              </a:prstGeom>
            </p:spPr>
            <p:txBody>
              <a:bodyPr wrap="none">
                <a:spAutoFit/>
              </a:bodyPr>
              <a:lstStyle/>
              <a:p>
                <a:pPr algn="ctr" fontAlgn="base">
                  <a:spcBef>
                    <a:spcPct val="0"/>
                  </a:spcBef>
                  <a:spcAft>
                    <a:spcPct val="0"/>
                  </a:spcAft>
                </a:pPr>
                <a:r>
                  <a:rPr lang="en-US" sz="1100" b="1" dirty="0">
                    <a:solidFill>
                      <a:schemeClr val="accent1"/>
                    </a:solidFill>
                    <a:latin typeface="+mj-lt"/>
                    <a:cs typeface="Arial" pitchFamily="34" charset="0"/>
                  </a:rPr>
                  <a:t>HR Services &amp; Administration</a:t>
                </a:r>
              </a:p>
            </p:txBody>
          </p:sp>
        </p:grpSp>
        <p:grpSp>
          <p:nvGrpSpPr>
            <p:cNvPr id="87" name="Group 86"/>
            <p:cNvGrpSpPr/>
            <p:nvPr/>
          </p:nvGrpSpPr>
          <p:grpSpPr>
            <a:xfrm>
              <a:off x="7215657" y="2029846"/>
              <a:ext cx="2987345" cy="761341"/>
              <a:chOff x="5673240" y="2398239"/>
              <a:chExt cx="2987345" cy="761341"/>
            </a:xfrm>
          </p:grpSpPr>
          <p:grpSp>
            <p:nvGrpSpPr>
              <p:cNvPr id="94" name="Group 93"/>
              <p:cNvGrpSpPr/>
              <p:nvPr/>
            </p:nvGrpSpPr>
            <p:grpSpPr>
              <a:xfrm>
                <a:off x="5673240" y="2398239"/>
                <a:ext cx="1440000" cy="761341"/>
                <a:chOff x="5074919" y="2020646"/>
                <a:chExt cx="1440000" cy="761341"/>
              </a:xfrm>
            </p:grpSpPr>
            <p:sp>
              <p:nvSpPr>
                <p:cNvPr id="101" name="Rectangle 100"/>
                <p:cNvSpPr>
                  <a:spLocks noChangeArrowheads="1"/>
                </p:cNvSpPr>
                <p:nvPr/>
              </p:nvSpPr>
              <p:spPr bwMode="auto">
                <a:xfrm>
                  <a:off x="5149755" y="2254457"/>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Contact / Inquiry</a:t>
                  </a:r>
                </a:p>
              </p:txBody>
            </p:sp>
            <p:sp>
              <p:nvSpPr>
                <p:cNvPr id="102" name="Rectangle 101"/>
                <p:cNvSpPr>
                  <a:spLocks noChangeArrowheads="1"/>
                </p:cNvSpPr>
                <p:nvPr/>
              </p:nvSpPr>
              <p:spPr bwMode="auto">
                <a:xfrm>
                  <a:off x="5816672" y="225445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Portal/ Knowledge Mgmt.</a:t>
                  </a:r>
                </a:p>
              </p:txBody>
            </p:sp>
            <p:grpSp>
              <p:nvGrpSpPr>
                <p:cNvPr id="103" name="Group 102"/>
                <p:cNvGrpSpPr/>
                <p:nvPr/>
              </p:nvGrpSpPr>
              <p:grpSpPr>
                <a:xfrm>
                  <a:off x="5074919" y="2020646"/>
                  <a:ext cx="1440000" cy="761341"/>
                  <a:chOff x="483949" y="2316769"/>
                  <a:chExt cx="1440000" cy="761341"/>
                </a:xfrm>
              </p:grpSpPr>
              <p:sp>
                <p:nvSpPr>
                  <p:cNvPr id="104" name="Rectangle 7"/>
                  <p:cNvSpPr>
                    <a:spLocks noChangeArrowheads="1"/>
                  </p:cNvSpPr>
                  <p:nvPr/>
                </p:nvSpPr>
                <p:spPr bwMode="auto">
                  <a:xfrm>
                    <a:off x="483949" y="2318515"/>
                    <a:ext cx="1440000" cy="759595"/>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05" name="Text Box 43"/>
                  <p:cNvSpPr txBox="1">
                    <a:spLocks noChangeArrowheads="1"/>
                  </p:cNvSpPr>
                  <p:nvPr/>
                </p:nvSpPr>
                <p:spPr bwMode="auto">
                  <a:xfrm>
                    <a:off x="499879" y="231676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Customer Services</a:t>
                    </a:r>
                  </a:p>
                </p:txBody>
              </p:sp>
            </p:grpSp>
          </p:grpSp>
          <p:grpSp>
            <p:nvGrpSpPr>
              <p:cNvPr id="95" name="Group 94"/>
              <p:cNvGrpSpPr/>
              <p:nvPr/>
            </p:nvGrpSpPr>
            <p:grpSpPr>
              <a:xfrm>
                <a:off x="7220585" y="2398239"/>
                <a:ext cx="1440000" cy="761341"/>
                <a:chOff x="6783796" y="2107456"/>
                <a:chExt cx="1440000" cy="761341"/>
              </a:xfrm>
            </p:grpSpPr>
            <p:sp>
              <p:nvSpPr>
                <p:cNvPr id="96" name="Rectangle 95"/>
                <p:cNvSpPr>
                  <a:spLocks noChangeArrowheads="1"/>
                </p:cNvSpPr>
                <p:nvPr/>
              </p:nvSpPr>
              <p:spPr bwMode="auto">
                <a:xfrm>
                  <a:off x="6858632" y="2341267"/>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Physical Records</a:t>
                  </a:r>
                </a:p>
              </p:txBody>
            </p:sp>
            <p:sp>
              <p:nvSpPr>
                <p:cNvPr id="97" name="Rectangle 96"/>
                <p:cNvSpPr>
                  <a:spLocks noChangeArrowheads="1"/>
                </p:cNvSpPr>
                <p:nvPr/>
              </p:nvSpPr>
              <p:spPr bwMode="auto">
                <a:xfrm>
                  <a:off x="7525549" y="234126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Document Management</a:t>
                  </a:r>
                </a:p>
              </p:txBody>
            </p:sp>
            <p:grpSp>
              <p:nvGrpSpPr>
                <p:cNvPr id="98" name="Group 97"/>
                <p:cNvGrpSpPr/>
                <p:nvPr/>
              </p:nvGrpSpPr>
              <p:grpSpPr>
                <a:xfrm>
                  <a:off x="6783796" y="2107456"/>
                  <a:ext cx="1440000" cy="761341"/>
                  <a:chOff x="483949" y="2316769"/>
                  <a:chExt cx="1440000" cy="761341"/>
                </a:xfrm>
              </p:grpSpPr>
              <p:sp>
                <p:nvSpPr>
                  <p:cNvPr id="99" name="Rectangle 7"/>
                  <p:cNvSpPr>
                    <a:spLocks noChangeArrowheads="1"/>
                  </p:cNvSpPr>
                  <p:nvPr/>
                </p:nvSpPr>
                <p:spPr bwMode="auto">
                  <a:xfrm>
                    <a:off x="483949" y="2318515"/>
                    <a:ext cx="1440000" cy="759595"/>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00" name="Text Box 43"/>
                  <p:cNvSpPr txBox="1">
                    <a:spLocks noChangeArrowheads="1"/>
                  </p:cNvSpPr>
                  <p:nvPr/>
                </p:nvSpPr>
                <p:spPr bwMode="auto">
                  <a:xfrm>
                    <a:off x="499879" y="231676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Documents Mgmt.</a:t>
                    </a:r>
                  </a:p>
                </p:txBody>
              </p:sp>
            </p:grpSp>
          </p:grpSp>
        </p:grpSp>
        <p:sp>
          <p:nvSpPr>
            <p:cNvPr id="88" name="Rectangle 87"/>
            <p:cNvSpPr/>
            <p:nvPr/>
          </p:nvSpPr>
          <p:spPr>
            <a:xfrm>
              <a:off x="7719720" y="1772365"/>
              <a:ext cx="1979219" cy="231757"/>
            </a:xfrm>
            <a:prstGeom prst="rect">
              <a:avLst/>
            </a:prstGeom>
          </p:spPr>
          <p:txBody>
            <a:bodyPr wrap="square">
              <a:spAutoFit/>
            </a:bodyPr>
            <a:lstStyle/>
            <a:p>
              <a:pPr algn="ctr" fontAlgn="base">
                <a:spcBef>
                  <a:spcPct val="0"/>
                </a:spcBef>
                <a:spcAft>
                  <a:spcPct val="0"/>
                </a:spcAft>
              </a:pPr>
              <a:r>
                <a:rPr lang="en-US" sz="1100" b="1" dirty="0">
                  <a:solidFill>
                    <a:schemeClr val="accent1"/>
                  </a:solidFill>
                  <a:latin typeface="+mj-lt"/>
                  <a:cs typeface="Arial" pitchFamily="34" charset="0"/>
                </a:rPr>
                <a:t>HR Operations &amp; Support</a:t>
              </a:r>
            </a:p>
          </p:txBody>
        </p:sp>
        <p:sp>
          <p:nvSpPr>
            <p:cNvPr id="89" name="Rectangle 88"/>
            <p:cNvSpPr/>
            <p:nvPr/>
          </p:nvSpPr>
          <p:spPr>
            <a:xfrm>
              <a:off x="2948855" y="1758626"/>
              <a:ext cx="1979219" cy="231757"/>
            </a:xfrm>
            <a:prstGeom prst="rect">
              <a:avLst/>
            </a:prstGeom>
          </p:spPr>
          <p:txBody>
            <a:bodyPr wrap="square">
              <a:spAutoFit/>
            </a:bodyPr>
            <a:lstStyle/>
            <a:p>
              <a:pPr algn="ctr" fontAlgn="base">
                <a:spcBef>
                  <a:spcPct val="0"/>
                </a:spcBef>
                <a:spcAft>
                  <a:spcPct val="0"/>
                </a:spcAft>
              </a:pPr>
              <a:r>
                <a:rPr lang="en-US" sz="1100" b="1" dirty="0">
                  <a:solidFill>
                    <a:schemeClr val="accent1"/>
                  </a:solidFill>
                  <a:latin typeface="+mj-lt"/>
                  <a:cs typeface="Arial" pitchFamily="34" charset="0"/>
                </a:rPr>
                <a:t>Talents</a:t>
              </a:r>
            </a:p>
          </p:txBody>
        </p:sp>
        <p:sp>
          <p:nvSpPr>
            <p:cNvPr id="176" name="Rectangle 81"/>
            <p:cNvSpPr>
              <a:spLocks noChangeArrowheads="1"/>
            </p:cNvSpPr>
            <p:nvPr/>
          </p:nvSpPr>
          <p:spPr bwMode="auto">
            <a:xfrm>
              <a:off x="5604498" y="6144275"/>
              <a:ext cx="726439" cy="232252"/>
            </a:xfrm>
            <a:prstGeom prst="rect">
              <a:avLst/>
            </a:prstGeom>
            <a:solidFill>
              <a:srgbClr val="FFFFFF"/>
            </a:solidFill>
            <a:ln w="12700" cap="sq">
              <a:solidFill>
                <a:schemeClr val="tx2"/>
              </a:solidFill>
              <a:miter lim="800000"/>
              <a:headEnd type="none" w="sm" len="sm"/>
              <a:tailEnd type="none" w="sm" len="sm"/>
            </a:ln>
          </p:spPr>
          <p:txBody>
            <a:bodyPr anchor="ctr"/>
            <a:lstStyle/>
            <a:p>
              <a:pPr algn="ctr" fontAlgn="base">
                <a:spcBef>
                  <a:spcPct val="0"/>
                </a:spcBef>
                <a:spcAft>
                  <a:spcPct val="0"/>
                </a:spcAft>
              </a:pPr>
              <a:r>
                <a:rPr lang="en-US" sz="800" dirty="0">
                  <a:solidFill>
                    <a:srgbClr val="000000"/>
                  </a:solidFill>
                  <a:cs typeface="Arial" pitchFamily="34" charset="0"/>
                </a:rPr>
                <a:t>Low</a:t>
              </a:r>
            </a:p>
          </p:txBody>
        </p:sp>
        <p:sp>
          <p:nvSpPr>
            <p:cNvPr id="177" name="Rectangle 82"/>
            <p:cNvSpPr>
              <a:spLocks noChangeArrowheads="1"/>
            </p:cNvSpPr>
            <p:nvPr/>
          </p:nvSpPr>
          <p:spPr bwMode="auto">
            <a:xfrm>
              <a:off x="6446535" y="6144275"/>
              <a:ext cx="726439" cy="23225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800" dirty="0">
                  <a:solidFill>
                    <a:srgbClr val="000000"/>
                  </a:solidFill>
                  <a:cs typeface="Arial" pitchFamily="34" charset="0"/>
                </a:rPr>
                <a:t>Medium</a:t>
              </a:r>
            </a:p>
          </p:txBody>
        </p:sp>
        <p:sp>
          <p:nvSpPr>
            <p:cNvPr id="178" name="Rectangle 83"/>
            <p:cNvSpPr>
              <a:spLocks noChangeArrowheads="1"/>
            </p:cNvSpPr>
            <p:nvPr/>
          </p:nvSpPr>
          <p:spPr bwMode="auto">
            <a:xfrm>
              <a:off x="7288573" y="6144275"/>
              <a:ext cx="731679" cy="232252"/>
            </a:xfrm>
            <a:prstGeom prst="rect">
              <a:avLst/>
            </a:prstGeom>
            <a:solidFill>
              <a:schemeClr val="tx2"/>
            </a:solidFill>
            <a:ln w="12700" cap="sq">
              <a:noFill/>
              <a:miter lim="800000"/>
              <a:headEnd type="none" w="sm" len="sm"/>
              <a:tailEnd type="none" w="sm" len="sm"/>
            </a:ln>
          </p:spPr>
          <p:txBody>
            <a:bodyPr anchor="ctr"/>
            <a:lstStyle/>
            <a:p>
              <a:pPr algn="ctr" fontAlgn="base">
                <a:spcBef>
                  <a:spcPct val="0"/>
                </a:spcBef>
                <a:spcAft>
                  <a:spcPct val="0"/>
                </a:spcAft>
              </a:pPr>
              <a:r>
                <a:rPr lang="en-US" sz="800" dirty="0">
                  <a:solidFill>
                    <a:schemeClr val="bg1"/>
                  </a:solidFill>
                  <a:cs typeface="Arial" pitchFamily="34" charset="0"/>
                </a:rPr>
                <a:t>High</a:t>
              </a:r>
            </a:p>
          </p:txBody>
        </p:sp>
        <p:sp>
          <p:nvSpPr>
            <p:cNvPr id="179" name="Rectangle 85"/>
            <p:cNvSpPr>
              <a:spLocks noChangeArrowheads="1"/>
            </p:cNvSpPr>
            <p:nvPr/>
          </p:nvSpPr>
          <p:spPr bwMode="gray">
            <a:xfrm>
              <a:off x="4149862" y="6209629"/>
              <a:ext cx="1347892" cy="116560"/>
            </a:xfrm>
            <a:prstGeom prst="rect">
              <a:avLst/>
            </a:prstGeom>
            <a:solidFill>
              <a:schemeClr val="bg1"/>
            </a:solidFill>
            <a:ln w="12700" cap="rnd" algn="ctr">
              <a:noFill/>
              <a:miter lim="800000"/>
              <a:headEnd/>
              <a:tailEnd/>
            </a:ln>
          </p:spPr>
          <p:txBody>
            <a:bodyPr wrap="none" lIns="72000" tIns="0" rIns="72000" bIns="0" anchor="b" anchorCtr="1">
              <a:spAutoFit/>
            </a:bodyPr>
            <a:lstStyle/>
            <a:p>
              <a:pPr fontAlgn="base">
                <a:lnSpc>
                  <a:spcPct val="95000"/>
                </a:lnSpc>
                <a:spcBef>
                  <a:spcPct val="0"/>
                </a:spcBef>
                <a:spcAft>
                  <a:spcPct val="0"/>
                </a:spcAft>
              </a:pPr>
              <a:r>
                <a:rPr lang="en-US" sz="900" b="1" dirty="0">
                  <a:solidFill>
                    <a:schemeClr val="accent5"/>
                  </a:solidFill>
                  <a:cs typeface="Arial" pitchFamily="34" charset="0"/>
                </a:rPr>
                <a:t>Opportunities for Automation</a:t>
              </a:r>
            </a:p>
          </p:txBody>
        </p:sp>
      </p:grpSp>
      <p:sp>
        <p:nvSpPr>
          <p:cNvPr id="4" name="Slide Number Placeholder 3">
            <a:extLst>
              <a:ext uri="{FF2B5EF4-FFF2-40B4-BE49-F238E27FC236}">
                <a16:creationId xmlns:a16="http://schemas.microsoft.com/office/drawing/2014/main" id="{863EA72D-2EE0-4C72-AFF2-AD6BF99FFE44}"/>
              </a:ext>
            </a:extLst>
          </p:cNvPr>
          <p:cNvSpPr>
            <a:spLocks noGrp="1"/>
          </p:cNvSpPr>
          <p:nvPr>
            <p:ph type="sldNum" sz="quarter" idx="10"/>
          </p:nvPr>
        </p:nvSpPr>
        <p:spPr/>
        <p:txBody>
          <a:bodyPr/>
          <a:lstStyle/>
          <a:p>
            <a:fld id="{71D586D2-677B-458F-B417-DB589973A882}" type="slidenum">
              <a:rPr lang="en-US" smtClean="0"/>
              <a:pPr/>
              <a:t>44</a:t>
            </a:fld>
            <a:endParaRPr lang="en-US" dirty="0"/>
          </a:p>
        </p:txBody>
      </p:sp>
    </p:spTree>
    <p:extLst>
      <p:ext uri="{BB962C8B-B14F-4D97-AF65-F5344CB8AC3E}">
        <p14:creationId xmlns:p14="http://schemas.microsoft.com/office/powerpoint/2010/main" val="400131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dirty="0"/>
              <a:t>Which Supply Chain processes are suitable to deploy with RPA?</a:t>
            </a:r>
            <a:endParaRPr lang="en-US" noProof="0" dirty="0"/>
          </a:p>
        </p:txBody>
      </p:sp>
      <p:sp>
        <p:nvSpPr>
          <p:cNvPr id="2" name="Text Placeholder 1">
            <a:extLst>
              <a:ext uri="{FF2B5EF4-FFF2-40B4-BE49-F238E27FC236}">
                <a16:creationId xmlns:a16="http://schemas.microsoft.com/office/drawing/2014/main" id="{81D489FF-292E-42C6-8C88-64AA21ED437C}"/>
              </a:ext>
            </a:extLst>
          </p:cNvPr>
          <p:cNvSpPr>
            <a:spLocks noGrp="1"/>
          </p:cNvSpPr>
          <p:nvPr>
            <p:ph type="body" sz="quarter" idx="15"/>
          </p:nvPr>
        </p:nvSpPr>
        <p:spPr/>
        <p:txBody>
          <a:bodyPr/>
          <a:lstStyle/>
          <a:p>
            <a:endParaRPr lang="en-US"/>
          </a:p>
        </p:txBody>
      </p:sp>
      <p:sp>
        <p:nvSpPr>
          <p:cNvPr id="88" name="Rectangle 87"/>
          <p:cNvSpPr/>
          <p:nvPr/>
        </p:nvSpPr>
        <p:spPr>
          <a:xfrm>
            <a:off x="7686327" y="1145125"/>
            <a:ext cx="2586161" cy="276999"/>
          </a:xfrm>
          <a:prstGeom prst="rect">
            <a:avLst/>
          </a:prstGeom>
        </p:spPr>
        <p:txBody>
          <a:bodyPr wrap="square">
            <a:spAutoFit/>
          </a:bodyPr>
          <a:lstStyle/>
          <a:p>
            <a:pPr algn="ctr" fontAlgn="base">
              <a:spcBef>
                <a:spcPct val="0"/>
              </a:spcBef>
              <a:spcAft>
                <a:spcPct val="0"/>
              </a:spcAft>
            </a:pPr>
            <a:r>
              <a:rPr lang="en-US" sz="1200" b="1" dirty="0">
                <a:solidFill>
                  <a:schemeClr val="accent1"/>
                </a:solidFill>
                <a:latin typeface="+mj-lt"/>
                <a:cs typeface="Arial" pitchFamily="34" charset="0"/>
              </a:rPr>
              <a:t>Deliver</a:t>
            </a:r>
          </a:p>
        </p:txBody>
      </p:sp>
      <p:sp>
        <p:nvSpPr>
          <p:cNvPr id="89" name="Rectangle 88"/>
          <p:cNvSpPr/>
          <p:nvPr/>
        </p:nvSpPr>
        <p:spPr>
          <a:xfrm>
            <a:off x="1429483" y="1141915"/>
            <a:ext cx="1072006" cy="276999"/>
          </a:xfrm>
          <a:prstGeom prst="rect">
            <a:avLst/>
          </a:prstGeom>
        </p:spPr>
        <p:txBody>
          <a:bodyPr wrap="square">
            <a:spAutoFit/>
          </a:bodyPr>
          <a:lstStyle/>
          <a:p>
            <a:pPr algn="ctr" fontAlgn="base">
              <a:spcBef>
                <a:spcPct val="0"/>
              </a:spcBef>
              <a:spcAft>
                <a:spcPct val="0"/>
              </a:spcAft>
            </a:pPr>
            <a:r>
              <a:rPr lang="en-US" sz="1200" b="1" dirty="0">
                <a:solidFill>
                  <a:schemeClr val="accent1"/>
                </a:solidFill>
                <a:latin typeface="+mj-lt"/>
                <a:cs typeface="Arial" pitchFamily="34" charset="0"/>
              </a:rPr>
              <a:t>Plan</a:t>
            </a:r>
          </a:p>
        </p:txBody>
      </p:sp>
      <p:sp>
        <p:nvSpPr>
          <p:cNvPr id="176" name="Rectangle 81"/>
          <p:cNvSpPr>
            <a:spLocks noChangeArrowheads="1"/>
          </p:cNvSpPr>
          <p:nvPr/>
        </p:nvSpPr>
        <p:spPr bwMode="auto">
          <a:xfrm>
            <a:off x="5619364" y="6160789"/>
            <a:ext cx="949207" cy="262169"/>
          </a:xfrm>
          <a:prstGeom prst="rect">
            <a:avLst/>
          </a:prstGeom>
          <a:solidFill>
            <a:srgbClr val="FFFFFF"/>
          </a:solidFill>
          <a:ln w="12700" cap="sq">
            <a:solidFill>
              <a:schemeClr val="tx2"/>
            </a:solidFill>
            <a:miter lim="800000"/>
            <a:headEnd type="none" w="sm" len="sm"/>
            <a:tailEnd type="none" w="sm" len="sm"/>
          </a:ln>
        </p:spPr>
        <p:txBody>
          <a:bodyPr anchor="ctr"/>
          <a:lstStyle/>
          <a:p>
            <a:pPr algn="ctr" fontAlgn="base">
              <a:spcBef>
                <a:spcPct val="0"/>
              </a:spcBef>
              <a:spcAft>
                <a:spcPct val="0"/>
              </a:spcAft>
            </a:pPr>
            <a:r>
              <a:rPr lang="en-US" sz="800" dirty="0">
                <a:solidFill>
                  <a:srgbClr val="000000"/>
                </a:solidFill>
                <a:cs typeface="Arial" pitchFamily="34" charset="0"/>
              </a:rPr>
              <a:t>Low</a:t>
            </a:r>
          </a:p>
        </p:txBody>
      </p:sp>
      <p:sp>
        <p:nvSpPr>
          <p:cNvPr id="177" name="Rectangle 82"/>
          <p:cNvSpPr>
            <a:spLocks noChangeArrowheads="1"/>
          </p:cNvSpPr>
          <p:nvPr/>
        </p:nvSpPr>
        <p:spPr bwMode="auto">
          <a:xfrm>
            <a:off x="6719618" y="6160789"/>
            <a:ext cx="949207" cy="26216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800" dirty="0">
                <a:solidFill>
                  <a:srgbClr val="000000"/>
                </a:solidFill>
                <a:cs typeface="Arial" pitchFamily="34" charset="0"/>
              </a:rPr>
              <a:t>Medium</a:t>
            </a:r>
          </a:p>
        </p:txBody>
      </p:sp>
      <p:sp>
        <p:nvSpPr>
          <p:cNvPr id="178" name="Rectangle 83"/>
          <p:cNvSpPr>
            <a:spLocks noChangeArrowheads="1"/>
          </p:cNvSpPr>
          <p:nvPr/>
        </p:nvSpPr>
        <p:spPr bwMode="auto">
          <a:xfrm>
            <a:off x="7819873" y="6160789"/>
            <a:ext cx="956054" cy="262169"/>
          </a:xfrm>
          <a:prstGeom prst="rect">
            <a:avLst/>
          </a:prstGeom>
          <a:solidFill>
            <a:schemeClr val="tx2"/>
          </a:solidFill>
          <a:ln w="12700" cap="sq">
            <a:noFill/>
            <a:miter lim="800000"/>
            <a:headEnd type="none" w="sm" len="sm"/>
            <a:tailEnd type="none" w="sm" len="sm"/>
          </a:ln>
        </p:spPr>
        <p:txBody>
          <a:bodyPr anchor="ctr"/>
          <a:lstStyle/>
          <a:p>
            <a:pPr algn="ctr" fontAlgn="base">
              <a:spcBef>
                <a:spcPct val="0"/>
              </a:spcBef>
              <a:spcAft>
                <a:spcPct val="0"/>
              </a:spcAft>
            </a:pPr>
            <a:r>
              <a:rPr lang="en-US" sz="800" dirty="0">
                <a:solidFill>
                  <a:schemeClr val="bg1"/>
                </a:solidFill>
                <a:cs typeface="Arial" pitchFamily="34" charset="0"/>
              </a:rPr>
              <a:t>High</a:t>
            </a:r>
          </a:p>
        </p:txBody>
      </p:sp>
      <p:sp>
        <p:nvSpPr>
          <p:cNvPr id="179" name="Rectangle 85"/>
          <p:cNvSpPr>
            <a:spLocks noChangeArrowheads="1"/>
          </p:cNvSpPr>
          <p:nvPr/>
        </p:nvSpPr>
        <p:spPr bwMode="gray">
          <a:xfrm>
            <a:off x="3707083" y="6234561"/>
            <a:ext cx="1761233" cy="131574"/>
          </a:xfrm>
          <a:prstGeom prst="rect">
            <a:avLst/>
          </a:prstGeom>
          <a:solidFill>
            <a:schemeClr val="bg1"/>
          </a:solidFill>
          <a:ln w="12700" cap="rnd" algn="ctr">
            <a:noFill/>
            <a:miter lim="800000"/>
            <a:headEnd/>
            <a:tailEnd/>
          </a:ln>
        </p:spPr>
        <p:txBody>
          <a:bodyPr wrap="none" lIns="72000" tIns="0" rIns="72000" bIns="0" anchor="b" anchorCtr="1">
            <a:spAutoFit/>
          </a:bodyPr>
          <a:lstStyle/>
          <a:p>
            <a:pPr fontAlgn="base">
              <a:lnSpc>
                <a:spcPct val="95000"/>
              </a:lnSpc>
              <a:spcBef>
                <a:spcPct val="0"/>
              </a:spcBef>
              <a:spcAft>
                <a:spcPct val="0"/>
              </a:spcAft>
            </a:pPr>
            <a:r>
              <a:rPr lang="en-US" sz="900" b="1" dirty="0">
                <a:solidFill>
                  <a:schemeClr val="accent5"/>
                </a:solidFill>
                <a:cs typeface="Arial" pitchFamily="34" charset="0"/>
              </a:rPr>
              <a:t>Opportunities for Automation</a:t>
            </a:r>
          </a:p>
        </p:txBody>
      </p:sp>
      <p:grpSp>
        <p:nvGrpSpPr>
          <p:cNvPr id="7" name="Group 6"/>
          <p:cNvGrpSpPr/>
          <p:nvPr/>
        </p:nvGrpSpPr>
        <p:grpSpPr>
          <a:xfrm>
            <a:off x="1014153" y="1410358"/>
            <a:ext cx="1881586" cy="1424275"/>
            <a:chOff x="1014153" y="1410358"/>
            <a:chExt cx="1881586" cy="1424275"/>
          </a:xfrm>
        </p:grpSpPr>
        <p:grpSp>
          <p:nvGrpSpPr>
            <p:cNvPr id="164" name="Group 163"/>
            <p:cNvGrpSpPr/>
            <p:nvPr/>
          </p:nvGrpSpPr>
          <p:grpSpPr>
            <a:xfrm>
              <a:off x="1014153" y="1410358"/>
              <a:ext cx="1881586" cy="1424275"/>
              <a:chOff x="483949" y="2316769"/>
              <a:chExt cx="1440000" cy="1261746"/>
            </a:xfrm>
          </p:grpSpPr>
          <p:sp>
            <p:nvSpPr>
              <p:cNvPr id="168" name="Rectangle 167"/>
              <p:cNvSpPr>
                <a:spLocks noChangeArrowheads="1"/>
              </p:cNvSpPr>
              <p:nvPr/>
            </p:nvSpPr>
            <p:spPr bwMode="auto">
              <a:xfrm>
                <a:off x="558785" y="3045056"/>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Customer Collaboration</a:t>
                </a:r>
              </a:p>
            </p:txBody>
          </p:sp>
          <p:grpSp>
            <p:nvGrpSpPr>
              <p:cNvPr id="170" name="Group 169"/>
              <p:cNvGrpSpPr/>
              <p:nvPr/>
            </p:nvGrpSpPr>
            <p:grpSpPr>
              <a:xfrm>
                <a:off x="483949" y="2316769"/>
                <a:ext cx="1440000" cy="1261746"/>
                <a:chOff x="483949" y="2316769"/>
                <a:chExt cx="1440000" cy="1261746"/>
              </a:xfrm>
            </p:grpSpPr>
            <p:sp>
              <p:nvSpPr>
                <p:cNvPr id="171" name="Rectangle 7"/>
                <p:cNvSpPr>
                  <a:spLocks noChangeArrowheads="1"/>
                </p:cNvSpPr>
                <p:nvPr/>
              </p:nvSpPr>
              <p:spPr bwMode="auto">
                <a:xfrm>
                  <a:off x="483949" y="2318515"/>
                  <a:ext cx="144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72" name="Text Box 43"/>
                <p:cNvSpPr txBox="1">
                  <a:spLocks noChangeArrowheads="1"/>
                </p:cNvSpPr>
                <p:nvPr/>
              </p:nvSpPr>
              <p:spPr bwMode="auto">
                <a:xfrm>
                  <a:off x="499879" y="2316769"/>
                  <a:ext cx="1245076" cy="204491"/>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Perform Demand Planning</a:t>
                  </a:r>
                </a:p>
              </p:txBody>
            </p:sp>
          </p:grpSp>
        </p:grpSp>
        <p:grpSp>
          <p:nvGrpSpPr>
            <p:cNvPr id="5" name="Group 4"/>
            <p:cNvGrpSpPr/>
            <p:nvPr/>
          </p:nvGrpSpPr>
          <p:grpSpPr>
            <a:xfrm>
              <a:off x="1113178" y="1680632"/>
              <a:ext cx="1690321" cy="510538"/>
              <a:chOff x="1113178" y="1680632"/>
              <a:chExt cx="1690321" cy="510538"/>
            </a:xfrm>
          </p:grpSpPr>
          <p:sp>
            <p:nvSpPr>
              <p:cNvPr id="181" name="Rectangle 180"/>
              <p:cNvSpPr>
                <a:spLocks noChangeArrowheads="1"/>
              </p:cNvSpPr>
              <p:nvPr/>
            </p:nvSpPr>
            <p:spPr bwMode="auto">
              <a:xfrm>
                <a:off x="1113178" y="168063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Enterprise Forecasting</a:t>
                </a:r>
              </a:p>
            </p:txBody>
          </p:sp>
          <p:sp>
            <p:nvSpPr>
              <p:cNvPr id="182" name="Rectangle 181"/>
              <p:cNvSpPr>
                <a:spLocks noChangeArrowheads="1"/>
              </p:cNvSpPr>
              <p:nvPr/>
            </p:nvSpPr>
            <p:spPr bwMode="auto">
              <a:xfrm>
                <a:off x="1988915" y="168063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Demand Sensing</a:t>
                </a:r>
              </a:p>
            </p:txBody>
          </p:sp>
        </p:grpSp>
      </p:grpSp>
      <p:grpSp>
        <p:nvGrpSpPr>
          <p:cNvPr id="183" name="Group 182"/>
          <p:cNvGrpSpPr/>
          <p:nvPr/>
        </p:nvGrpSpPr>
        <p:grpSpPr>
          <a:xfrm>
            <a:off x="1009860" y="4700874"/>
            <a:ext cx="1881586" cy="1407852"/>
            <a:chOff x="1014153" y="1503216"/>
            <a:chExt cx="1881586" cy="1407852"/>
          </a:xfrm>
        </p:grpSpPr>
        <p:grpSp>
          <p:nvGrpSpPr>
            <p:cNvPr id="189" name="Group 188"/>
            <p:cNvGrpSpPr/>
            <p:nvPr/>
          </p:nvGrpSpPr>
          <p:grpSpPr>
            <a:xfrm>
              <a:off x="1014153" y="1503216"/>
              <a:ext cx="1881586" cy="1407852"/>
              <a:chOff x="483949" y="2399031"/>
              <a:chExt cx="1440000" cy="1247197"/>
            </a:xfrm>
          </p:grpSpPr>
          <p:sp>
            <p:nvSpPr>
              <p:cNvPr id="190" name="Rectangle 7"/>
              <p:cNvSpPr>
                <a:spLocks noChangeArrowheads="1"/>
              </p:cNvSpPr>
              <p:nvPr/>
            </p:nvSpPr>
            <p:spPr bwMode="auto">
              <a:xfrm>
                <a:off x="483949" y="2399031"/>
                <a:ext cx="1440000" cy="1247197"/>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91" name="Text Box 43"/>
              <p:cNvSpPr txBox="1">
                <a:spLocks noChangeArrowheads="1"/>
              </p:cNvSpPr>
              <p:nvPr/>
            </p:nvSpPr>
            <p:spPr bwMode="auto">
              <a:xfrm>
                <a:off x="566364" y="2414888"/>
                <a:ext cx="1272348" cy="202779"/>
              </a:xfrm>
              <a:prstGeom prst="rect">
                <a:avLst/>
              </a:prstGeom>
              <a:noFill/>
              <a:ln w="12700" cap="sq">
                <a:noFill/>
                <a:miter lim="800000"/>
                <a:headEnd type="none" w="sm" len="sm"/>
                <a:tailEnd type="none" w="sm" len="sm"/>
              </a:ln>
            </p:spPr>
            <p:txBody>
              <a:bodyPr wrap="square" lIns="36000" rIns="27432">
                <a:spAutoFit/>
              </a:bodyPr>
              <a:lstStyle/>
              <a:p>
                <a:pPr algn="ctr" fontAlgn="base">
                  <a:spcBef>
                    <a:spcPct val="50000"/>
                  </a:spcBef>
                  <a:spcAft>
                    <a:spcPct val="0"/>
                  </a:spcAft>
                </a:pPr>
                <a:r>
                  <a:rPr lang="en-US" sz="900" b="1" dirty="0">
                    <a:solidFill>
                      <a:schemeClr val="accent4"/>
                    </a:solidFill>
                    <a:cs typeface="Arial" pitchFamily="34" charset="0"/>
                  </a:rPr>
                  <a:t>Perform Inventory Planning</a:t>
                </a:r>
              </a:p>
            </p:txBody>
          </p:sp>
        </p:grpSp>
        <p:grpSp>
          <p:nvGrpSpPr>
            <p:cNvPr id="185" name="Group 184"/>
            <p:cNvGrpSpPr/>
            <p:nvPr/>
          </p:nvGrpSpPr>
          <p:grpSpPr>
            <a:xfrm>
              <a:off x="1112982" y="1767916"/>
              <a:ext cx="1671381" cy="1066717"/>
              <a:chOff x="1112982" y="1767916"/>
              <a:chExt cx="1671381" cy="1066717"/>
            </a:xfrm>
          </p:grpSpPr>
          <p:sp>
            <p:nvSpPr>
              <p:cNvPr id="186" name="Rectangle 185"/>
              <p:cNvSpPr>
                <a:spLocks noChangeArrowheads="1"/>
              </p:cNvSpPr>
              <p:nvPr/>
            </p:nvSpPr>
            <p:spPr bwMode="auto">
              <a:xfrm>
                <a:off x="1112982" y="2324095"/>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Perform Inventory Control</a:t>
                </a:r>
              </a:p>
            </p:txBody>
          </p:sp>
          <p:sp>
            <p:nvSpPr>
              <p:cNvPr id="187" name="Rectangle 186"/>
              <p:cNvSpPr>
                <a:spLocks noChangeArrowheads="1"/>
              </p:cNvSpPr>
              <p:nvPr/>
            </p:nvSpPr>
            <p:spPr bwMode="auto">
              <a:xfrm>
                <a:off x="1969779" y="1767916"/>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Plan and Manage Inventory</a:t>
                </a:r>
              </a:p>
            </p:txBody>
          </p:sp>
        </p:grpSp>
      </p:grpSp>
      <p:grpSp>
        <p:nvGrpSpPr>
          <p:cNvPr id="192" name="Group 191"/>
          <p:cNvGrpSpPr/>
          <p:nvPr/>
        </p:nvGrpSpPr>
        <p:grpSpPr>
          <a:xfrm>
            <a:off x="1009860" y="2904269"/>
            <a:ext cx="1881586" cy="1733129"/>
            <a:chOff x="1014153" y="1328208"/>
            <a:chExt cx="1881586" cy="1733129"/>
          </a:xfrm>
        </p:grpSpPr>
        <p:grpSp>
          <p:nvGrpSpPr>
            <p:cNvPr id="193" name="Group 192"/>
            <p:cNvGrpSpPr/>
            <p:nvPr/>
          </p:nvGrpSpPr>
          <p:grpSpPr>
            <a:xfrm>
              <a:off x="1014153" y="1328208"/>
              <a:ext cx="1881586" cy="1733129"/>
              <a:chOff x="483949" y="2243995"/>
              <a:chExt cx="1440000" cy="1535356"/>
            </a:xfrm>
          </p:grpSpPr>
          <p:sp>
            <p:nvSpPr>
              <p:cNvPr id="197" name="Rectangle 196"/>
              <p:cNvSpPr>
                <a:spLocks noChangeArrowheads="1"/>
              </p:cNvSpPr>
              <p:nvPr/>
            </p:nvSpPr>
            <p:spPr bwMode="auto">
              <a:xfrm>
                <a:off x="553327" y="275145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New Product Development</a:t>
                </a:r>
              </a:p>
            </p:txBody>
          </p:sp>
          <p:grpSp>
            <p:nvGrpSpPr>
              <p:cNvPr id="198" name="Group 197"/>
              <p:cNvGrpSpPr/>
              <p:nvPr/>
            </p:nvGrpSpPr>
            <p:grpSpPr>
              <a:xfrm>
                <a:off x="483949" y="2243995"/>
                <a:ext cx="1440000" cy="1535356"/>
                <a:chOff x="483949" y="2243995"/>
                <a:chExt cx="1440000" cy="1535356"/>
              </a:xfrm>
            </p:grpSpPr>
            <p:sp>
              <p:nvSpPr>
                <p:cNvPr id="199" name="Rectangle 7"/>
                <p:cNvSpPr>
                  <a:spLocks noChangeArrowheads="1"/>
                </p:cNvSpPr>
                <p:nvPr/>
              </p:nvSpPr>
              <p:spPr bwMode="auto">
                <a:xfrm>
                  <a:off x="483949" y="2243995"/>
                  <a:ext cx="1440000" cy="153535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00" name="Text Box 43"/>
                <p:cNvSpPr txBox="1">
                  <a:spLocks noChangeArrowheads="1"/>
                </p:cNvSpPr>
                <p:nvPr/>
              </p:nvSpPr>
              <p:spPr bwMode="auto">
                <a:xfrm>
                  <a:off x="579999" y="2281480"/>
                  <a:ext cx="1245076" cy="436249"/>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Perform Integrated Business Planning</a:t>
                  </a:r>
                  <a:br>
                    <a:rPr lang="en-US" sz="900" b="1" dirty="0">
                      <a:solidFill>
                        <a:schemeClr val="accent4"/>
                      </a:solidFill>
                      <a:cs typeface="Arial" pitchFamily="34" charset="0"/>
                    </a:rPr>
                  </a:br>
                  <a:r>
                    <a:rPr lang="en-US" sz="800" b="1" dirty="0">
                      <a:solidFill>
                        <a:schemeClr val="accent4"/>
                      </a:solidFill>
                      <a:cs typeface="Arial" pitchFamily="34" charset="0"/>
                    </a:rPr>
                    <a:t>(Sales &amp; Operations Planning)</a:t>
                  </a:r>
                </a:p>
              </p:txBody>
            </p:sp>
          </p:grpSp>
        </p:grpSp>
        <p:grpSp>
          <p:nvGrpSpPr>
            <p:cNvPr id="194" name="Group 193"/>
            <p:cNvGrpSpPr/>
            <p:nvPr/>
          </p:nvGrpSpPr>
          <p:grpSpPr>
            <a:xfrm>
              <a:off x="1104806" y="1901037"/>
              <a:ext cx="1679557" cy="1078062"/>
              <a:chOff x="1104806" y="1901037"/>
              <a:chExt cx="1679557" cy="1078062"/>
            </a:xfrm>
          </p:grpSpPr>
          <p:sp>
            <p:nvSpPr>
              <p:cNvPr id="195" name="Rectangle 194"/>
              <p:cNvSpPr>
                <a:spLocks noChangeArrowheads="1"/>
              </p:cNvSpPr>
              <p:nvPr/>
            </p:nvSpPr>
            <p:spPr bwMode="auto">
              <a:xfrm>
                <a:off x="1104806" y="2468561"/>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Conduct Supply Balancing</a:t>
                </a:r>
              </a:p>
            </p:txBody>
          </p:sp>
          <p:sp>
            <p:nvSpPr>
              <p:cNvPr id="196" name="Rectangle 195"/>
              <p:cNvSpPr>
                <a:spLocks noChangeArrowheads="1"/>
              </p:cNvSpPr>
              <p:nvPr/>
            </p:nvSpPr>
            <p:spPr bwMode="auto">
              <a:xfrm>
                <a:off x="1969779" y="1901037"/>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Conduct Financial Reconciliation</a:t>
                </a:r>
              </a:p>
            </p:txBody>
          </p:sp>
        </p:grpSp>
      </p:grpSp>
      <p:sp>
        <p:nvSpPr>
          <p:cNvPr id="201" name="Rectangle 200"/>
          <p:cNvSpPr>
            <a:spLocks noChangeArrowheads="1"/>
          </p:cNvSpPr>
          <p:nvPr/>
        </p:nvSpPr>
        <p:spPr bwMode="auto">
          <a:xfrm>
            <a:off x="1102010" y="496557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Track Product Lots and Batches</a:t>
            </a:r>
          </a:p>
        </p:txBody>
      </p:sp>
      <p:grpSp>
        <p:nvGrpSpPr>
          <p:cNvPr id="8" name="Group 7"/>
          <p:cNvGrpSpPr/>
          <p:nvPr/>
        </p:nvGrpSpPr>
        <p:grpSpPr>
          <a:xfrm>
            <a:off x="3062401" y="1412329"/>
            <a:ext cx="1881586" cy="2016672"/>
            <a:chOff x="3062401" y="1412329"/>
            <a:chExt cx="1881586" cy="2016672"/>
          </a:xfrm>
        </p:grpSpPr>
        <p:grpSp>
          <p:nvGrpSpPr>
            <p:cNvPr id="78" name="Group 77"/>
            <p:cNvGrpSpPr/>
            <p:nvPr/>
          </p:nvGrpSpPr>
          <p:grpSpPr>
            <a:xfrm>
              <a:off x="3158036" y="1674284"/>
              <a:ext cx="1694072" cy="1090712"/>
              <a:chOff x="2151125" y="2550580"/>
              <a:chExt cx="1296493" cy="966248"/>
            </a:xfrm>
          </p:grpSpPr>
          <p:sp>
            <p:nvSpPr>
              <p:cNvPr id="173" name="Rectangle 172"/>
              <p:cNvSpPr>
                <a:spLocks noChangeArrowheads="1"/>
              </p:cNvSpPr>
              <p:nvPr/>
            </p:nvSpPr>
            <p:spPr bwMode="auto">
              <a:xfrm>
                <a:off x="2151125"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Define Sourcing Strategy by Commodity</a:t>
                </a:r>
              </a:p>
            </p:txBody>
          </p:sp>
          <p:sp>
            <p:nvSpPr>
              <p:cNvPr id="174" name="Rectangle 173"/>
              <p:cNvSpPr>
                <a:spLocks noChangeArrowheads="1"/>
              </p:cNvSpPr>
              <p:nvPr/>
            </p:nvSpPr>
            <p:spPr bwMode="auto">
              <a:xfrm>
                <a:off x="2824207" y="2550580"/>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Conduct </a:t>
                </a:r>
                <a:r>
                  <a:rPr lang="en-US" sz="700" dirty="0" err="1">
                    <a:solidFill>
                      <a:srgbClr val="000000"/>
                    </a:solidFill>
                    <a:cs typeface="Arial" pitchFamily="34" charset="0"/>
                  </a:rPr>
                  <a:t>RFx</a:t>
                </a:r>
                <a:r>
                  <a:rPr lang="en-US" sz="700" dirty="0">
                    <a:solidFill>
                      <a:srgbClr val="000000"/>
                    </a:solidFill>
                    <a:cs typeface="Arial" pitchFamily="34" charset="0"/>
                  </a:rPr>
                  <a:t>/Auctions and Optimize Bid</a:t>
                </a:r>
              </a:p>
            </p:txBody>
          </p:sp>
          <p:sp>
            <p:nvSpPr>
              <p:cNvPr id="175" name="Rectangle 174"/>
              <p:cNvSpPr>
                <a:spLocks noChangeArrowheads="1"/>
              </p:cNvSpPr>
              <p:nvPr/>
            </p:nvSpPr>
            <p:spPr bwMode="auto">
              <a:xfrm>
                <a:off x="2819841" y="3064549"/>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Negotiate</a:t>
                </a:r>
                <a:br>
                  <a:rPr lang="en-US" sz="700" dirty="0">
                    <a:solidFill>
                      <a:schemeClr val="tx2"/>
                    </a:solidFill>
                    <a:cs typeface="Arial" pitchFamily="34" charset="0"/>
                  </a:rPr>
                </a:br>
                <a:r>
                  <a:rPr lang="en-US" sz="700" dirty="0">
                    <a:solidFill>
                      <a:schemeClr val="tx2"/>
                    </a:solidFill>
                    <a:cs typeface="Arial" pitchFamily="34" charset="0"/>
                  </a:rPr>
                  <a:t>Contract</a:t>
                </a:r>
              </a:p>
            </p:txBody>
          </p:sp>
        </p:grpSp>
        <p:sp>
          <p:nvSpPr>
            <p:cNvPr id="81"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Perform Sourcing Strategy</a:t>
              </a:r>
            </a:p>
          </p:txBody>
        </p:sp>
        <p:sp>
          <p:nvSpPr>
            <p:cNvPr id="165" name="Rectangle 7"/>
            <p:cNvSpPr>
              <a:spLocks noChangeArrowheads="1"/>
            </p:cNvSpPr>
            <p:nvPr/>
          </p:nvSpPr>
          <p:spPr bwMode="auto">
            <a:xfrm>
              <a:off x="3062401" y="1412329"/>
              <a:ext cx="1881586" cy="2016672"/>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02" name="Rectangle 201"/>
            <p:cNvSpPr>
              <a:spLocks noChangeArrowheads="1"/>
            </p:cNvSpPr>
            <p:nvPr/>
          </p:nvSpPr>
          <p:spPr bwMode="auto">
            <a:xfrm>
              <a:off x="3158036" y="2254459"/>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Analyze Supply and Assess Opportunity</a:t>
              </a:r>
            </a:p>
          </p:txBody>
        </p:sp>
        <p:sp>
          <p:nvSpPr>
            <p:cNvPr id="203" name="Rectangle 202"/>
            <p:cNvSpPr>
              <a:spLocks noChangeArrowheads="1"/>
            </p:cNvSpPr>
            <p:nvPr/>
          </p:nvSpPr>
          <p:spPr bwMode="auto">
            <a:xfrm>
              <a:off x="3166990" y="283463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Analyze Supply Market and Qualify Suppliers</a:t>
              </a:r>
            </a:p>
          </p:txBody>
        </p:sp>
        <p:sp>
          <p:nvSpPr>
            <p:cNvPr id="204" name="Rectangle 203"/>
            <p:cNvSpPr>
              <a:spLocks noChangeArrowheads="1"/>
            </p:cNvSpPr>
            <p:nvPr/>
          </p:nvSpPr>
          <p:spPr bwMode="auto">
            <a:xfrm>
              <a:off x="4026751" y="283463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Select and Activate Supplier</a:t>
              </a:r>
            </a:p>
          </p:txBody>
        </p:sp>
      </p:grpSp>
      <p:sp>
        <p:nvSpPr>
          <p:cNvPr id="205" name="Rectangle 204"/>
          <p:cNvSpPr/>
          <p:nvPr/>
        </p:nvSpPr>
        <p:spPr>
          <a:xfrm>
            <a:off x="3878179" y="1120324"/>
            <a:ext cx="2189583" cy="276999"/>
          </a:xfrm>
          <a:prstGeom prst="rect">
            <a:avLst/>
          </a:prstGeom>
        </p:spPr>
        <p:txBody>
          <a:bodyPr wrap="square">
            <a:spAutoFit/>
          </a:bodyPr>
          <a:lstStyle/>
          <a:p>
            <a:pPr algn="ctr" fontAlgn="base">
              <a:spcBef>
                <a:spcPct val="0"/>
              </a:spcBef>
              <a:spcAft>
                <a:spcPct val="0"/>
              </a:spcAft>
            </a:pPr>
            <a:r>
              <a:rPr lang="en-US" sz="1200" b="1" dirty="0">
                <a:solidFill>
                  <a:schemeClr val="accent1"/>
                </a:solidFill>
                <a:latin typeface="+mj-lt"/>
                <a:cs typeface="Arial" pitchFamily="34" charset="0"/>
              </a:rPr>
              <a:t>Source</a:t>
            </a:r>
          </a:p>
        </p:txBody>
      </p:sp>
      <p:grpSp>
        <p:nvGrpSpPr>
          <p:cNvPr id="206" name="Group 205"/>
          <p:cNvGrpSpPr/>
          <p:nvPr/>
        </p:nvGrpSpPr>
        <p:grpSpPr>
          <a:xfrm>
            <a:off x="5007483" y="1412329"/>
            <a:ext cx="1881586" cy="2016672"/>
            <a:chOff x="3062401" y="1412329"/>
            <a:chExt cx="1881586" cy="2016672"/>
          </a:xfrm>
        </p:grpSpPr>
        <p:grpSp>
          <p:nvGrpSpPr>
            <p:cNvPr id="207" name="Group 206"/>
            <p:cNvGrpSpPr/>
            <p:nvPr/>
          </p:nvGrpSpPr>
          <p:grpSpPr>
            <a:xfrm>
              <a:off x="3151395" y="1686958"/>
              <a:ext cx="1695009" cy="1078039"/>
              <a:chOff x="2146042" y="2561807"/>
              <a:chExt cx="1297210" cy="955021"/>
            </a:xfrm>
          </p:grpSpPr>
          <p:sp>
            <p:nvSpPr>
              <p:cNvPr id="213" name="Rectangle 212"/>
              <p:cNvSpPr>
                <a:spLocks noChangeArrowheads="1"/>
              </p:cNvSpPr>
              <p:nvPr/>
            </p:nvSpPr>
            <p:spPr bwMode="auto">
              <a:xfrm>
                <a:off x="2815961" y="256180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Transfer Product</a:t>
                </a:r>
              </a:p>
            </p:txBody>
          </p:sp>
          <p:sp>
            <p:nvSpPr>
              <p:cNvPr id="214" name="Rectangle 213"/>
              <p:cNvSpPr>
                <a:spLocks noChangeArrowheads="1"/>
              </p:cNvSpPr>
              <p:nvPr/>
            </p:nvSpPr>
            <p:spPr bwMode="auto">
              <a:xfrm>
                <a:off x="2146042" y="2561808"/>
                <a:ext cx="623411" cy="452279"/>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Create Requisition and Obtain Approval</a:t>
                </a:r>
              </a:p>
            </p:txBody>
          </p:sp>
          <p:sp>
            <p:nvSpPr>
              <p:cNvPr id="215" name="Rectangle 214"/>
              <p:cNvSpPr>
                <a:spLocks noChangeArrowheads="1"/>
              </p:cNvSpPr>
              <p:nvPr/>
            </p:nvSpPr>
            <p:spPr bwMode="auto">
              <a:xfrm>
                <a:off x="2819841" y="3064549"/>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Asses Impact of Product</a:t>
                </a:r>
              </a:p>
            </p:txBody>
          </p:sp>
        </p:grpSp>
        <p:sp>
          <p:nvSpPr>
            <p:cNvPr id="208"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Operational Procurement</a:t>
              </a:r>
            </a:p>
          </p:txBody>
        </p:sp>
        <p:sp>
          <p:nvSpPr>
            <p:cNvPr id="209" name="Rectangle 7"/>
            <p:cNvSpPr>
              <a:spLocks noChangeArrowheads="1"/>
            </p:cNvSpPr>
            <p:nvPr/>
          </p:nvSpPr>
          <p:spPr bwMode="auto">
            <a:xfrm>
              <a:off x="3062401" y="1412329"/>
              <a:ext cx="1881586" cy="2016672"/>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10" name="Rectangle 209"/>
            <p:cNvSpPr>
              <a:spLocks noChangeArrowheads="1"/>
            </p:cNvSpPr>
            <p:nvPr/>
          </p:nvSpPr>
          <p:spPr bwMode="auto">
            <a:xfrm>
              <a:off x="3158036" y="2254459"/>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Create Purchase Order</a:t>
              </a:r>
            </a:p>
          </p:txBody>
        </p:sp>
        <p:sp>
          <p:nvSpPr>
            <p:cNvPr id="211" name="Rectangle 210"/>
            <p:cNvSpPr>
              <a:spLocks noChangeArrowheads="1"/>
            </p:cNvSpPr>
            <p:nvPr/>
          </p:nvSpPr>
          <p:spPr bwMode="auto">
            <a:xfrm>
              <a:off x="3166990" y="2834633"/>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Receive and Verify Product</a:t>
              </a:r>
            </a:p>
          </p:txBody>
        </p:sp>
        <p:sp>
          <p:nvSpPr>
            <p:cNvPr id="212" name="Rectangle 211"/>
            <p:cNvSpPr>
              <a:spLocks noChangeArrowheads="1"/>
            </p:cNvSpPr>
            <p:nvPr/>
          </p:nvSpPr>
          <p:spPr bwMode="auto">
            <a:xfrm>
              <a:off x="4026751" y="2834633"/>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Authorize Supplier Payment</a:t>
              </a:r>
            </a:p>
          </p:txBody>
        </p:sp>
      </p:grpSp>
      <p:grpSp>
        <p:nvGrpSpPr>
          <p:cNvPr id="9" name="Group 8"/>
          <p:cNvGrpSpPr/>
          <p:nvPr/>
        </p:nvGrpSpPr>
        <p:grpSpPr>
          <a:xfrm>
            <a:off x="3059030" y="3550588"/>
            <a:ext cx="3830039" cy="1414986"/>
            <a:chOff x="3059030" y="3550588"/>
            <a:chExt cx="3830039" cy="1414986"/>
          </a:xfrm>
        </p:grpSpPr>
        <p:grpSp>
          <p:nvGrpSpPr>
            <p:cNvPr id="216" name="Group 215"/>
            <p:cNvGrpSpPr/>
            <p:nvPr/>
          </p:nvGrpSpPr>
          <p:grpSpPr>
            <a:xfrm>
              <a:off x="3059030" y="3550588"/>
              <a:ext cx="3830039" cy="1414986"/>
              <a:chOff x="3062400" y="1412329"/>
              <a:chExt cx="3830039" cy="1414986"/>
            </a:xfrm>
          </p:grpSpPr>
          <p:sp>
            <p:nvSpPr>
              <p:cNvPr id="224" name="Rectangle 223"/>
              <p:cNvSpPr>
                <a:spLocks noChangeArrowheads="1"/>
              </p:cNvSpPr>
              <p:nvPr/>
            </p:nvSpPr>
            <p:spPr bwMode="auto">
              <a:xfrm>
                <a:off x="5115442" y="167428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Conduct Supplier Reviews</a:t>
                </a:r>
              </a:p>
            </p:txBody>
          </p:sp>
          <p:sp>
            <p:nvSpPr>
              <p:cNvPr id="218" name="Text Box 43"/>
              <p:cNvSpPr txBox="1">
                <a:spLocks noChangeArrowheads="1"/>
              </p:cNvSpPr>
              <p:nvPr/>
            </p:nvSpPr>
            <p:spPr bwMode="auto">
              <a:xfrm>
                <a:off x="4262651" y="1438039"/>
                <a:ext cx="1626887"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Perform Sourcing Strategy</a:t>
                </a:r>
              </a:p>
            </p:txBody>
          </p:sp>
          <p:sp>
            <p:nvSpPr>
              <p:cNvPr id="219" name="Rectangle 7"/>
              <p:cNvSpPr>
                <a:spLocks noChangeArrowheads="1"/>
              </p:cNvSpPr>
              <p:nvPr/>
            </p:nvSpPr>
            <p:spPr bwMode="auto">
              <a:xfrm>
                <a:off x="3062400" y="1412329"/>
                <a:ext cx="3830039" cy="141498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20" name="Rectangle 219"/>
              <p:cNvSpPr>
                <a:spLocks noChangeArrowheads="1"/>
              </p:cNvSpPr>
              <p:nvPr/>
            </p:nvSpPr>
            <p:spPr bwMode="auto">
              <a:xfrm>
                <a:off x="3170360" y="167428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Segment Suppliers</a:t>
                </a:r>
              </a:p>
            </p:txBody>
          </p:sp>
          <p:sp>
            <p:nvSpPr>
              <p:cNvPr id="221" name="Rectangle 220"/>
              <p:cNvSpPr>
                <a:spLocks noChangeArrowheads="1"/>
              </p:cNvSpPr>
              <p:nvPr/>
            </p:nvSpPr>
            <p:spPr bwMode="auto">
              <a:xfrm>
                <a:off x="3170360" y="2255300"/>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Terminate / Transition Suppliers</a:t>
                </a:r>
              </a:p>
            </p:txBody>
          </p:sp>
          <p:sp>
            <p:nvSpPr>
              <p:cNvPr id="222" name="Rectangle 221"/>
              <p:cNvSpPr>
                <a:spLocks noChangeArrowheads="1"/>
              </p:cNvSpPr>
              <p:nvPr/>
            </p:nvSpPr>
            <p:spPr bwMode="auto">
              <a:xfrm>
                <a:off x="4023075" y="226142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Track Continuous Improvement</a:t>
                </a:r>
              </a:p>
            </p:txBody>
          </p:sp>
        </p:grpSp>
        <p:sp>
          <p:nvSpPr>
            <p:cNvPr id="226" name="Rectangle 225"/>
            <p:cNvSpPr>
              <a:spLocks noChangeArrowheads="1"/>
            </p:cNvSpPr>
            <p:nvPr/>
          </p:nvSpPr>
          <p:spPr bwMode="auto">
            <a:xfrm>
              <a:off x="4019781" y="3812542"/>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Measure and Drive Performance</a:t>
              </a:r>
            </a:p>
          </p:txBody>
        </p:sp>
        <p:sp>
          <p:nvSpPr>
            <p:cNvPr id="227" name="Rectangle 226"/>
            <p:cNvSpPr>
              <a:spLocks noChangeArrowheads="1"/>
            </p:cNvSpPr>
            <p:nvPr/>
          </p:nvSpPr>
          <p:spPr bwMode="auto">
            <a:xfrm>
              <a:off x="5968408" y="381254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Terminate / Transition Suppliers</a:t>
              </a:r>
            </a:p>
          </p:txBody>
        </p:sp>
      </p:grpSp>
      <p:grpSp>
        <p:nvGrpSpPr>
          <p:cNvPr id="228" name="Group 227"/>
          <p:cNvGrpSpPr/>
          <p:nvPr/>
        </p:nvGrpSpPr>
        <p:grpSpPr>
          <a:xfrm>
            <a:off x="3053956" y="5067359"/>
            <a:ext cx="1890032" cy="1035204"/>
            <a:chOff x="3062401" y="1412329"/>
            <a:chExt cx="1890032" cy="1035204"/>
          </a:xfrm>
        </p:grpSpPr>
        <p:sp>
          <p:nvSpPr>
            <p:cNvPr id="230"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Manage Contracts</a:t>
              </a:r>
            </a:p>
          </p:txBody>
        </p:sp>
        <p:sp>
          <p:nvSpPr>
            <p:cNvPr id="231" name="Rectangle 7"/>
            <p:cNvSpPr>
              <a:spLocks noChangeArrowheads="1"/>
            </p:cNvSpPr>
            <p:nvPr/>
          </p:nvSpPr>
          <p:spPr bwMode="auto">
            <a:xfrm>
              <a:off x="3062401" y="1412329"/>
              <a:ext cx="1890032" cy="103520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235" name="Rectangle 234"/>
          <p:cNvSpPr>
            <a:spLocks noChangeArrowheads="1"/>
          </p:cNvSpPr>
          <p:nvPr/>
        </p:nvSpPr>
        <p:spPr bwMode="auto">
          <a:xfrm>
            <a:off x="3149976" y="5329313"/>
            <a:ext cx="814585" cy="510538"/>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Create Contract</a:t>
            </a:r>
          </a:p>
        </p:txBody>
      </p:sp>
      <p:sp>
        <p:nvSpPr>
          <p:cNvPr id="236" name="Rectangle 235"/>
          <p:cNvSpPr>
            <a:spLocks noChangeArrowheads="1"/>
          </p:cNvSpPr>
          <p:nvPr/>
        </p:nvSpPr>
        <p:spPr bwMode="auto">
          <a:xfrm>
            <a:off x="4019705" y="5329313"/>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Monitor and Enforce Contracts</a:t>
            </a:r>
          </a:p>
        </p:txBody>
      </p:sp>
      <p:grpSp>
        <p:nvGrpSpPr>
          <p:cNvPr id="237" name="Group 236"/>
          <p:cNvGrpSpPr/>
          <p:nvPr/>
        </p:nvGrpSpPr>
        <p:grpSpPr>
          <a:xfrm>
            <a:off x="7055731" y="1412329"/>
            <a:ext cx="1881586" cy="2625124"/>
            <a:chOff x="3062401" y="1412329"/>
            <a:chExt cx="1881586" cy="2625124"/>
          </a:xfrm>
        </p:grpSpPr>
        <p:sp>
          <p:nvSpPr>
            <p:cNvPr id="245" name="Rectangle 244"/>
            <p:cNvSpPr>
              <a:spLocks noChangeArrowheads="1"/>
            </p:cNvSpPr>
            <p:nvPr/>
          </p:nvSpPr>
          <p:spPr bwMode="auto">
            <a:xfrm>
              <a:off x="4037521" y="1674285"/>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Release and Consolidate Orders</a:t>
              </a:r>
            </a:p>
          </p:txBody>
        </p:sp>
        <p:sp>
          <p:nvSpPr>
            <p:cNvPr id="239"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Process Orders</a:t>
              </a:r>
            </a:p>
          </p:txBody>
        </p:sp>
        <p:sp>
          <p:nvSpPr>
            <p:cNvPr id="240" name="Rectangle 7"/>
            <p:cNvSpPr>
              <a:spLocks noChangeArrowheads="1"/>
            </p:cNvSpPr>
            <p:nvPr/>
          </p:nvSpPr>
          <p:spPr bwMode="auto">
            <a:xfrm>
              <a:off x="3062401" y="1412329"/>
              <a:ext cx="1881586" cy="262512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42" name="Rectangle 241"/>
            <p:cNvSpPr>
              <a:spLocks noChangeArrowheads="1"/>
            </p:cNvSpPr>
            <p:nvPr/>
          </p:nvSpPr>
          <p:spPr bwMode="auto">
            <a:xfrm>
              <a:off x="3151979" y="337962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Reserve Inventory &amp; Determine Delivery Date</a:t>
              </a:r>
            </a:p>
          </p:txBody>
        </p:sp>
        <p:sp>
          <p:nvSpPr>
            <p:cNvPr id="243" name="Rectangle 242"/>
            <p:cNvSpPr>
              <a:spLocks noChangeArrowheads="1"/>
            </p:cNvSpPr>
            <p:nvPr/>
          </p:nvSpPr>
          <p:spPr bwMode="auto">
            <a:xfrm>
              <a:off x="4026751" y="283463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Process Complaints and Inquiries</a:t>
              </a:r>
            </a:p>
          </p:txBody>
        </p:sp>
      </p:grpSp>
      <p:grpSp>
        <p:nvGrpSpPr>
          <p:cNvPr id="247" name="Group 246"/>
          <p:cNvGrpSpPr/>
          <p:nvPr/>
        </p:nvGrpSpPr>
        <p:grpSpPr>
          <a:xfrm>
            <a:off x="9000813" y="1412329"/>
            <a:ext cx="1881586" cy="2625124"/>
            <a:chOff x="3062401" y="1412329"/>
            <a:chExt cx="1881586" cy="2625124"/>
          </a:xfrm>
        </p:grpSpPr>
        <p:grpSp>
          <p:nvGrpSpPr>
            <p:cNvPr id="248" name="Group 247"/>
            <p:cNvGrpSpPr/>
            <p:nvPr/>
          </p:nvGrpSpPr>
          <p:grpSpPr>
            <a:xfrm>
              <a:off x="3158035" y="1686960"/>
              <a:ext cx="1683301" cy="512087"/>
              <a:chOff x="2151123" y="2561807"/>
              <a:chExt cx="1288249" cy="453651"/>
            </a:xfrm>
          </p:grpSpPr>
          <p:sp>
            <p:nvSpPr>
              <p:cNvPr id="254" name="Rectangle 253"/>
              <p:cNvSpPr>
                <a:spLocks noChangeArrowheads="1"/>
              </p:cNvSpPr>
              <p:nvPr/>
            </p:nvSpPr>
            <p:spPr bwMode="auto">
              <a:xfrm>
                <a:off x="2815961" y="256180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Deliver Product</a:t>
                </a:r>
                <a:br>
                  <a:rPr lang="en-US" sz="700" dirty="0">
                    <a:solidFill>
                      <a:schemeClr val="tx2"/>
                    </a:solidFill>
                    <a:cs typeface="Arial" pitchFamily="34" charset="0"/>
                  </a:rPr>
                </a:br>
                <a:r>
                  <a:rPr lang="en-US" sz="700" dirty="0">
                    <a:solidFill>
                      <a:schemeClr val="tx2"/>
                    </a:solidFill>
                    <a:cs typeface="Arial" pitchFamily="34" charset="0"/>
                  </a:rPr>
                  <a:t>to Customer</a:t>
                </a:r>
              </a:p>
            </p:txBody>
          </p:sp>
          <p:sp>
            <p:nvSpPr>
              <p:cNvPr id="256" name="Rectangle 255"/>
              <p:cNvSpPr>
                <a:spLocks noChangeArrowheads="1"/>
              </p:cNvSpPr>
              <p:nvPr/>
            </p:nvSpPr>
            <p:spPr bwMode="auto">
              <a:xfrm>
                <a:off x="2151123" y="2563179"/>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Build Loads</a:t>
                </a:r>
              </a:p>
            </p:txBody>
          </p:sp>
        </p:grpSp>
        <p:sp>
          <p:nvSpPr>
            <p:cNvPr id="249"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Manage Transportation</a:t>
              </a:r>
            </a:p>
          </p:txBody>
        </p:sp>
        <p:sp>
          <p:nvSpPr>
            <p:cNvPr id="250" name="Rectangle 7"/>
            <p:cNvSpPr>
              <a:spLocks noChangeArrowheads="1"/>
            </p:cNvSpPr>
            <p:nvPr/>
          </p:nvSpPr>
          <p:spPr bwMode="auto">
            <a:xfrm>
              <a:off x="3062401" y="1412329"/>
              <a:ext cx="1881586" cy="262512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267" name="Rectangle 266"/>
          <p:cNvSpPr>
            <a:spLocks noChangeArrowheads="1"/>
          </p:cNvSpPr>
          <p:nvPr/>
        </p:nvSpPr>
        <p:spPr bwMode="auto">
          <a:xfrm>
            <a:off x="7151366" y="1674104"/>
            <a:ext cx="814585"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Process Inquiry and Quote</a:t>
            </a:r>
          </a:p>
        </p:txBody>
      </p:sp>
      <p:sp>
        <p:nvSpPr>
          <p:cNvPr id="268" name="Rectangle 267"/>
          <p:cNvSpPr>
            <a:spLocks noChangeArrowheads="1"/>
          </p:cNvSpPr>
          <p:nvPr/>
        </p:nvSpPr>
        <p:spPr bwMode="auto">
          <a:xfrm>
            <a:off x="8029446" y="2252821"/>
            <a:ext cx="814585"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Generate Invoice and Collect Payment</a:t>
            </a:r>
          </a:p>
        </p:txBody>
      </p:sp>
      <p:sp>
        <p:nvSpPr>
          <p:cNvPr id="269" name="Rectangle 268"/>
          <p:cNvSpPr>
            <a:spLocks noChangeArrowheads="1"/>
          </p:cNvSpPr>
          <p:nvPr/>
        </p:nvSpPr>
        <p:spPr bwMode="auto">
          <a:xfrm>
            <a:off x="7151366" y="2262618"/>
            <a:ext cx="814585"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Receive, Enter</a:t>
            </a:r>
            <a:br>
              <a:rPr lang="en-US" sz="700" dirty="0">
                <a:solidFill>
                  <a:schemeClr val="bg1"/>
                </a:solidFill>
                <a:cs typeface="Arial" pitchFamily="34" charset="0"/>
              </a:rPr>
            </a:br>
            <a:r>
              <a:rPr lang="en-US" sz="700" dirty="0">
                <a:solidFill>
                  <a:schemeClr val="bg1"/>
                </a:solidFill>
                <a:cs typeface="Arial" pitchFamily="34" charset="0"/>
              </a:rPr>
              <a:t>&amp; Validate</a:t>
            </a:r>
            <a:br>
              <a:rPr lang="en-US" sz="700" dirty="0">
                <a:solidFill>
                  <a:schemeClr val="bg1"/>
                </a:solidFill>
                <a:cs typeface="Arial" pitchFamily="34" charset="0"/>
              </a:rPr>
            </a:br>
            <a:r>
              <a:rPr lang="en-US" sz="700" dirty="0">
                <a:solidFill>
                  <a:schemeClr val="bg1"/>
                </a:solidFill>
                <a:cs typeface="Arial" pitchFamily="34" charset="0"/>
              </a:rPr>
              <a:t>Order</a:t>
            </a:r>
          </a:p>
        </p:txBody>
      </p:sp>
      <p:sp>
        <p:nvSpPr>
          <p:cNvPr id="270" name="Rectangle 269"/>
          <p:cNvSpPr>
            <a:spLocks noChangeArrowheads="1"/>
          </p:cNvSpPr>
          <p:nvPr/>
        </p:nvSpPr>
        <p:spPr bwMode="auto">
          <a:xfrm>
            <a:off x="7145308" y="2823951"/>
            <a:ext cx="814585"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Check for Inventory Availability</a:t>
            </a:r>
          </a:p>
        </p:txBody>
      </p:sp>
      <p:sp>
        <p:nvSpPr>
          <p:cNvPr id="271" name="Rectangle 270"/>
          <p:cNvSpPr>
            <a:spLocks noChangeArrowheads="1"/>
          </p:cNvSpPr>
          <p:nvPr/>
        </p:nvSpPr>
        <p:spPr bwMode="auto">
          <a:xfrm>
            <a:off x="9096448" y="226888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Route Shipments</a:t>
            </a:r>
          </a:p>
        </p:txBody>
      </p:sp>
      <p:sp>
        <p:nvSpPr>
          <p:cNvPr id="272" name="Rectangle 271"/>
          <p:cNvSpPr>
            <a:spLocks noChangeArrowheads="1"/>
          </p:cNvSpPr>
          <p:nvPr/>
        </p:nvSpPr>
        <p:spPr bwMode="auto">
          <a:xfrm>
            <a:off x="9965109" y="2262618"/>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Manage Import/Export and Customers</a:t>
            </a:r>
          </a:p>
        </p:txBody>
      </p:sp>
      <p:sp>
        <p:nvSpPr>
          <p:cNvPr id="273" name="Rectangle 272"/>
          <p:cNvSpPr>
            <a:spLocks noChangeArrowheads="1"/>
          </p:cNvSpPr>
          <p:nvPr/>
        </p:nvSpPr>
        <p:spPr bwMode="auto">
          <a:xfrm>
            <a:off x="9096447" y="283398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Select, Rate and Schedule Shipments</a:t>
            </a:r>
          </a:p>
        </p:txBody>
      </p:sp>
      <p:sp>
        <p:nvSpPr>
          <p:cNvPr id="274" name="Rectangle 273"/>
          <p:cNvSpPr>
            <a:spLocks noChangeArrowheads="1"/>
          </p:cNvSpPr>
          <p:nvPr/>
        </p:nvSpPr>
        <p:spPr bwMode="auto">
          <a:xfrm>
            <a:off x="9092423" y="3385916"/>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Load Vehicle and Generate Shipping Docs</a:t>
            </a:r>
          </a:p>
        </p:txBody>
      </p:sp>
      <p:sp>
        <p:nvSpPr>
          <p:cNvPr id="275" name="Rectangle 274"/>
          <p:cNvSpPr>
            <a:spLocks noChangeArrowheads="1"/>
          </p:cNvSpPr>
          <p:nvPr/>
        </p:nvSpPr>
        <p:spPr bwMode="auto">
          <a:xfrm>
            <a:off x="9965109" y="337962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Manage Freight Pay and Audit Process</a:t>
            </a:r>
          </a:p>
        </p:txBody>
      </p:sp>
      <p:sp>
        <p:nvSpPr>
          <p:cNvPr id="276" name="Rectangle 275"/>
          <p:cNvSpPr>
            <a:spLocks noChangeArrowheads="1"/>
          </p:cNvSpPr>
          <p:nvPr/>
        </p:nvSpPr>
        <p:spPr bwMode="auto">
          <a:xfrm>
            <a:off x="9965108" y="2831375"/>
            <a:ext cx="814585" cy="510538"/>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Manage Transportation Assets</a:t>
            </a:r>
          </a:p>
        </p:txBody>
      </p:sp>
      <p:grpSp>
        <p:nvGrpSpPr>
          <p:cNvPr id="277" name="Group 276"/>
          <p:cNvGrpSpPr/>
          <p:nvPr/>
        </p:nvGrpSpPr>
        <p:grpSpPr>
          <a:xfrm>
            <a:off x="7084430" y="4126439"/>
            <a:ext cx="1852887" cy="1565574"/>
            <a:chOff x="3062401" y="1412329"/>
            <a:chExt cx="1852887" cy="1565574"/>
          </a:xfrm>
        </p:grpSpPr>
        <p:sp>
          <p:nvSpPr>
            <p:cNvPr id="278"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Manage Warehousing</a:t>
              </a:r>
            </a:p>
          </p:txBody>
        </p:sp>
        <p:sp>
          <p:nvSpPr>
            <p:cNvPr id="279" name="Rectangle 7"/>
            <p:cNvSpPr>
              <a:spLocks noChangeArrowheads="1"/>
            </p:cNvSpPr>
            <p:nvPr/>
          </p:nvSpPr>
          <p:spPr bwMode="auto">
            <a:xfrm>
              <a:off x="3062401" y="1412329"/>
              <a:ext cx="1852887" cy="15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282" name="Rectangle 281"/>
          <p:cNvSpPr>
            <a:spLocks noChangeArrowheads="1"/>
          </p:cNvSpPr>
          <p:nvPr/>
        </p:nvSpPr>
        <p:spPr bwMode="auto">
          <a:xfrm>
            <a:off x="7145309" y="439968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Receive Product from Source (Supplier)</a:t>
            </a:r>
          </a:p>
        </p:txBody>
      </p:sp>
      <p:sp>
        <p:nvSpPr>
          <p:cNvPr id="283" name="Rectangle 282"/>
          <p:cNvSpPr>
            <a:spLocks noChangeArrowheads="1"/>
          </p:cNvSpPr>
          <p:nvPr/>
        </p:nvSpPr>
        <p:spPr bwMode="auto">
          <a:xfrm>
            <a:off x="8020081" y="439968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Pick Product</a:t>
            </a:r>
          </a:p>
        </p:txBody>
      </p:sp>
      <p:sp>
        <p:nvSpPr>
          <p:cNvPr id="284" name="Rectangle 283"/>
          <p:cNvSpPr>
            <a:spLocks noChangeArrowheads="1"/>
          </p:cNvSpPr>
          <p:nvPr/>
        </p:nvSpPr>
        <p:spPr bwMode="auto">
          <a:xfrm>
            <a:off x="7145308" y="498999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Pack and Label Shipment</a:t>
            </a:r>
          </a:p>
        </p:txBody>
      </p:sp>
      <p:sp>
        <p:nvSpPr>
          <p:cNvPr id="285" name="Rectangle 284"/>
          <p:cNvSpPr>
            <a:spLocks noChangeArrowheads="1"/>
          </p:cNvSpPr>
          <p:nvPr/>
        </p:nvSpPr>
        <p:spPr bwMode="auto">
          <a:xfrm>
            <a:off x="8020081" y="4999206"/>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Manage Warehouse Operations</a:t>
            </a:r>
          </a:p>
        </p:txBody>
      </p:sp>
      <p:grpSp>
        <p:nvGrpSpPr>
          <p:cNvPr id="286" name="Group 285"/>
          <p:cNvGrpSpPr/>
          <p:nvPr/>
        </p:nvGrpSpPr>
        <p:grpSpPr>
          <a:xfrm>
            <a:off x="8997505" y="4126439"/>
            <a:ext cx="1884894" cy="1565574"/>
            <a:chOff x="3062401" y="1412329"/>
            <a:chExt cx="1884894" cy="1565574"/>
          </a:xfrm>
        </p:grpSpPr>
        <p:sp>
          <p:nvSpPr>
            <p:cNvPr id="287"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Process Returns</a:t>
              </a:r>
            </a:p>
          </p:txBody>
        </p:sp>
        <p:sp>
          <p:nvSpPr>
            <p:cNvPr id="288" name="Rectangle 7"/>
            <p:cNvSpPr>
              <a:spLocks noChangeArrowheads="1"/>
            </p:cNvSpPr>
            <p:nvPr/>
          </p:nvSpPr>
          <p:spPr bwMode="auto">
            <a:xfrm>
              <a:off x="3062401" y="1412329"/>
              <a:ext cx="1884894" cy="15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289" name="Rectangle 288"/>
          <p:cNvSpPr>
            <a:spLocks noChangeArrowheads="1"/>
          </p:cNvSpPr>
          <p:nvPr/>
        </p:nvSpPr>
        <p:spPr bwMode="auto">
          <a:xfrm>
            <a:off x="9088035" y="4393559"/>
            <a:ext cx="814585" cy="510538"/>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Perform Returns Planning</a:t>
            </a:r>
          </a:p>
        </p:txBody>
      </p:sp>
      <p:sp>
        <p:nvSpPr>
          <p:cNvPr id="290" name="Rectangle 289"/>
          <p:cNvSpPr>
            <a:spLocks noChangeArrowheads="1"/>
          </p:cNvSpPr>
          <p:nvPr/>
        </p:nvSpPr>
        <p:spPr bwMode="auto">
          <a:xfrm>
            <a:off x="9962808" y="4389116"/>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Execute Processing of Returns, Repairs and Recalls</a:t>
            </a:r>
          </a:p>
        </p:txBody>
      </p:sp>
      <p:sp>
        <p:nvSpPr>
          <p:cNvPr id="291" name="Rectangle 290"/>
          <p:cNvSpPr>
            <a:spLocks noChangeArrowheads="1"/>
          </p:cNvSpPr>
          <p:nvPr/>
        </p:nvSpPr>
        <p:spPr bwMode="auto">
          <a:xfrm>
            <a:off x="9088035" y="4988810"/>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Manage Returns Policies and Procedures</a:t>
            </a:r>
          </a:p>
        </p:txBody>
      </p:sp>
      <p:sp>
        <p:nvSpPr>
          <p:cNvPr id="4" name="Slide Number Placeholder 3">
            <a:extLst>
              <a:ext uri="{FF2B5EF4-FFF2-40B4-BE49-F238E27FC236}">
                <a16:creationId xmlns:a16="http://schemas.microsoft.com/office/drawing/2014/main" id="{A9AAFC38-1A74-431E-A6C3-93072B1DCA0F}"/>
              </a:ext>
            </a:extLst>
          </p:cNvPr>
          <p:cNvSpPr>
            <a:spLocks noGrp="1"/>
          </p:cNvSpPr>
          <p:nvPr>
            <p:ph type="sldNum" sz="quarter" idx="10"/>
          </p:nvPr>
        </p:nvSpPr>
        <p:spPr/>
        <p:txBody>
          <a:bodyPr/>
          <a:lstStyle/>
          <a:p>
            <a:fld id="{71D586D2-677B-458F-B417-DB589973A882}" type="slidenum">
              <a:rPr lang="en-US" smtClean="0"/>
              <a:pPr/>
              <a:t>45</a:t>
            </a:fld>
            <a:endParaRPr lang="en-US" dirty="0"/>
          </a:p>
        </p:txBody>
      </p:sp>
    </p:spTree>
    <p:extLst>
      <p:ext uri="{BB962C8B-B14F-4D97-AF65-F5344CB8AC3E}">
        <p14:creationId xmlns:p14="http://schemas.microsoft.com/office/powerpoint/2010/main" val="106038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Measuring</a:t>
            </a:r>
            <a:endParaRPr lang="en-US" dirty="0"/>
          </a:p>
        </p:txBody>
      </p:sp>
      <p:sp>
        <p:nvSpPr>
          <p:cNvPr id="6" name="Text Placeholder 5">
            <a:extLst>
              <a:ext uri="{FF2B5EF4-FFF2-40B4-BE49-F238E27FC236}">
                <a16:creationId xmlns:a16="http://schemas.microsoft.com/office/drawing/2014/main" id="{79AE30A0-5288-4C9E-9B07-E8E2D8526B4E}"/>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46</a:t>
            </a:fld>
            <a:endParaRPr lang="en-US" dirty="0"/>
          </a:p>
        </p:txBody>
      </p:sp>
    </p:spTree>
    <p:extLst>
      <p:ext uri="{BB962C8B-B14F-4D97-AF65-F5344CB8AC3E}">
        <p14:creationId xmlns:p14="http://schemas.microsoft.com/office/powerpoint/2010/main" val="301299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RPA Prioritization Matrix</a:t>
            </a:r>
          </a:p>
        </p:txBody>
      </p:sp>
      <p:sp>
        <p:nvSpPr>
          <p:cNvPr id="4" name="Slide Number Placeholder 3"/>
          <p:cNvSpPr>
            <a:spLocks noGrp="1"/>
          </p:cNvSpPr>
          <p:nvPr>
            <p:ph type="sldNum" sz="quarter" idx="10"/>
          </p:nvPr>
        </p:nvSpPr>
        <p:spPr/>
        <p:txBody>
          <a:bodyPr/>
          <a:lstStyle/>
          <a:p>
            <a:fld id="{71D586D2-677B-458F-B417-DB589973A882}" type="slidenum">
              <a:rPr lang="en-US" smtClean="0"/>
              <a:pPr/>
              <a:t>47</a:t>
            </a:fld>
            <a:endParaRPr lang="en-US" dirty="0"/>
          </a:p>
        </p:txBody>
      </p:sp>
      <p:sp>
        <p:nvSpPr>
          <p:cNvPr id="14" name="Text Placeholder 13">
            <a:extLst>
              <a:ext uri="{FF2B5EF4-FFF2-40B4-BE49-F238E27FC236}">
                <a16:creationId xmlns:a16="http://schemas.microsoft.com/office/drawing/2014/main" id="{1DEF05E6-1516-47CE-A7E6-5A8F179F1589}"/>
              </a:ext>
            </a:extLst>
          </p:cNvPr>
          <p:cNvSpPr>
            <a:spLocks noGrp="1"/>
          </p:cNvSpPr>
          <p:nvPr>
            <p:ph type="body" sz="quarter" idx="15"/>
          </p:nvPr>
        </p:nvSpPr>
        <p:spPr/>
        <p:txBody>
          <a:bodyPr/>
          <a:lstStyle/>
          <a:p>
            <a:endParaRPr lang="en-US"/>
          </a:p>
        </p:txBody>
      </p:sp>
      <p:sp>
        <p:nvSpPr>
          <p:cNvPr id="6" name="Rectangle 5"/>
          <p:cNvSpPr/>
          <p:nvPr/>
        </p:nvSpPr>
        <p:spPr bwMode="auto">
          <a:xfrm>
            <a:off x="2122012" y="1295154"/>
            <a:ext cx="3962400" cy="1955151"/>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ctr" fontAlgn="base">
              <a:lnSpc>
                <a:spcPct val="90000"/>
              </a:lnSpc>
              <a:spcBef>
                <a:spcPts val="1200"/>
              </a:spcBef>
              <a:spcAft>
                <a:spcPts val="600"/>
              </a:spcAft>
            </a:pPr>
            <a:r>
              <a:rPr lang="en-GB" sz="2400" dirty="0">
                <a:solidFill>
                  <a:schemeClr val="bg1"/>
                </a:solidFill>
                <a:latin typeface="Arial" charset="0"/>
              </a:rPr>
              <a:t>Low Complexity</a:t>
            </a:r>
            <a:br>
              <a:rPr lang="en-GB" sz="2400" dirty="0">
                <a:solidFill>
                  <a:schemeClr val="bg1"/>
                </a:solidFill>
                <a:latin typeface="Arial" charset="0"/>
              </a:rPr>
            </a:br>
            <a:r>
              <a:rPr lang="en-GB" sz="2400" dirty="0">
                <a:solidFill>
                  <a:schemeClr val="bg1"/>
                </a:solidFill>
                <a:latin typeface="Arial" charset="0"/>
              </a:rPr>
              <a:t>High Benefits</a:t>
            </a:r>
          </a:p>
          <a:p>
            <a:pPr algn="ctr" fontAlgn="base">
              <a:spcBef>
                <a:spcPts val="600"/>
              </a:spcBef>
              <a:spcAft>
                <a:spcPts val="600"/>
              </a:spcAft>
            </a:pPr>
            <a:br>
              <a:rPr lang="en-GB" sz="3200" dirty="0">
                <a:solidFill>
                  <a:schemeClr val="bg1"/>
                </a:solidFill>
                <a:latin typeface="Arial" charset="0"/>
              </a:rPr>
            </a:br>
            <a:r>
              <a:rPr lang="en-GB" sz="2000" i="1" dirty="0">
                <a:solidFill>
                  <a:schemeClr val="bg1"/>
                </a:solidFill>
                <a:latin typeface="Arial" charset="0"/>
              </a:rPr>
              <a:t>Quick ROI</a:t>
            </a:r>
          </a:p>
        </p:txBody>
      </p:sp>
      <p:sp>
        <p:nvSpPr>
          <p:cNvPr id="7" name="Rectangle 6"/>
          <p:cNvSpPr/>
          <p:nvPr/>
        </p:nvSpPr>
        <p:spPr bwMode="auto">
          <a:xfrm>
            <a:off x="6285947" y="1295154"/>
            <a:ext cx="3962400" cy="1955151"/>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lvl="0" algn="ctr" fontAlgn="base">
              <a:lnSpc>
                <a:spcPct val="90000"/>
              </a:lnSpc>
              <a:spcBef>
                <a:spcPts val="1200"/>
              </a:spcBef>
              <a:spcAft>
                <a:spcPts val="600"/>
              </a:spcAft>
            </a:pPr>
            <a:r>
              <a:rPr lang="en-GB" sz="2400" dirty="0">
                <a:solidFill>
                  <a:schemeClr val="bg1"/>
                </a:solidFill>
                <a:latin typeface="Arial" charset="0"/>
              </a:rPr>
              <a:t>High Complexity</a:t>
            </a:r>
            <a:br>
              <a:rPr lang="en-GB" sz="2400" dirty="0">
                <a:solidFill>
                  <a:schemeClr val="bg1"/>
                </a:solidFill>
                <a:latin typeface="Arial" charset="0"/>
              </a:rPr>
            </a:br>
            <a:r>
              <a:rPr lang="en-GB" sz="2400" dirty="0">
                <a:solidFill>
                  <a:schemeClr val="bg1"/>
                </a:solidFill>
                <a:latin typeface="Arial" charset="0"/>
              </a:rPr>
              <a:t>High Benefits</a:t>
            </a:r>
          </a:p>
          <a:p>
            <a:pPr lvl="0" algn="ctr" fontAlgn="base">
              <a:spcBef>
                <a:spcPts val="600"/>
              </a:spcBef>
              <a:spcAft>
                <a:spcPct val="0"/>
              </a:spcAft>
            </a:pPr>
            <a:br>
              <a:rPr lang="en-GB" sz="3200" dirty="0">
                <a:solidFill>
                  <a:prstClr val="white"/>
                </a:solidFill>
                <a:latin typeface="Arial" charset="0"/>
              </a:rPr>
            </a:br>
            <a:r>
              <a:rPr lang="en-GB" sz="2000" i="1" dirty="0">
                <a:solidFill>
                  <a:srgbClr val="FFFFFF"/>
                </a:solidFill>
                <a:latin typeface="Arial" charset="0"/>
              </a:rPr>
              <a:t>Consider Process Optimization</a:t>
            </a:r>
            <a:endParaRPr lang="en-GB" sz="3200" dirty="0">
              <a:solidFill>
                <a:srgbClr val="FFFFFF"/>
              </a:solidFill>
              <a:latin typeface="Arial" charset="0"/>
            </a:endParaRPr>
          </a:p>
          <a:p>
            <a:pPr lvl="0" algn="ctr" fontAlgn="base">
              <a:spcBef>
                <a:spcPct val="0"/>
              </a:spcBef>
              <a:spcAft>
                <a:spcPct val="0"/>
              </a:spcAft>
            </a:pPr>
            <a:endParaRPr lang="en-GB" sz="3200" dirty="0">
              <a:solidFill>
                <a:srgbClr val="FFFFFF"/>
              </a:solidFill>
              <a:latin typeface="Arial" charset="0"/>
            </a:endParaRPr>
          </a:p>
        </p:txBody>
      </p:sp>
      <p:sp>
        <p:nvSpPr>
          <p:cNvPr id="8" name="Rectangle 7"/>
          <p:cNvSpPr/>
          <p:nvPr/>
        </p:nvSpPr>
        <p:spPr bwMode="auto">
          <a:xfrm>
            <a:off x="6285947" y="3513698"/>
            <a:ext cx="3962400" cy="1955151"/>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lvl="0" algn="ctr" fontAlgn="base">
              <a:spcBef>
                <a:spcPct val="0"/>
              </a:spcBef>
              <a:spcAft>
                <a:spcPct val="0"/>
              </a:spcAft>
            </a:pPr>
            <a:r>
              <a:rPr lang="en-GB" sz="2400" dirty="0">
                <a:solidFill>
                  <a:schemeClr val="bg1"/>
                </a:solidFill>
                <a:latin typeface="Arial" charset="0"/>
              </a:rPr>
              <a:t>High Complexity</a:t>
            </a:r>
          </a:p>
          <a:p>
            <a:pPr lvl="0" algn="ctr" fontAlgn="base">
              <a:spcBef>
                <a:spcPct val="0"/>
              </a:spcBef>
              <a:spcAft>
                <a:spcPct val="0"/>
              </a:spcAft>
            </a:pPr>
            <a:r>
              <a:rPr lang="en-GB" sz="2400" dirty="0">
                <a:solidFill>
                  <a:schemeClr val="bg1"/>
                </a:solidFill>
                <a:latin typeface="Arial" charset="0"/>
              </a:rPr>
              <a:t>Low Benefits</a:t>
            </a:r>
            <a:br>
              <a:rPr lang="en-GB" sz="3200" dirty="0">
                <a:solidFill>
                  <a:srgbClr val="FFFFFF"/>
                </a:solidFill>
                <a:latin typeface="Arial" charset="0"/>
              </a:rPr>
            </a:br>
            <a:endParaRPr lang="en-GB" sz="3200" dirty="0">
              <a:solidFill>
                <a:srgbClr val="FFFFFF"/>
              </a:solidFill>
              <a:latin typeface="Arial" charset="0"/>
            </a:endParaRPr>
          </a:p>
          <a:p>
            <a:pPr lvl="0" algn="ctr" fontAlgn="base">
              <a:spcBef>
                <a:spcPct val="0"/>
              </a:spcBef>
              <a:spcAft>
                <a:spcPct val="0"/>
              </a:spcAft>
            </a:pPr>
            <a:r>
              <a:rPr lang="en-GB" sz="2000" i="1" dirty="0">
                <a:solidFill>
                  <a:srgbClr val="FFFFFF"/>
                </a:solidFill>
                <a:latin typeface="Arial" charset="0"/>
              </a:rPr>
              <a:t>Poor ROI</a:t>
            </a:r>
            <a:endParaRPr lang="en-GB" sz="3200" dirty="0">
              <a:solidFill>
                <a:srgbClr val="FFFFFF"/>
              </a:solidFill>
              <a:latin typeface="Arial" charset="0"/>
            </a:endParaRPr>
          </a:p>
        </p:txBody>
      </p:sp>
      <p:sp>
        <p:nvSpPr>
          <p:cNvPr id="9" name="Rectangle 8"/>
          <p:cNvSpPr/>
          <p:nvPr/>
        </p:nvSpPr>
        <p:spPr bwMode="auto">
          <a:xfrm>
            <a:off x="2122012" y="3513698"/>
            <a:ext cx="3962400" cy="1955151"/>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ctr" fontAlgn="base">
              <a:lnSpc>
                <a:spcPct val="90000"/>
              </a:lnSpc>
              <a:spcBef>
                <a:spcPts val="1200"/>
              </a:spcBef>
              <a:spcAft>
                <a:spcPts val="600"/>
              </a:spcAft>
            </a:pPr>
            <a:r>
              <a:rPr lang="en-GB" sz="2400" dirty="0">
                <a:solidFill>
                  <a:schemeClr val="bg1"/>
                </a:solidFill>
                <a:latin typeface="Arial" charset="0"/>
              </a:rPr>
              <a:t>Low Complexity</a:t>
            </a:r>
            <a:br>
              <a:rPr lang="en-GB" sz="2400" dirty="0">
                <a:solidFill>
                  <a:schemeClr val="bg1"/>
                </a:solidFill>
                <a:latin typeface="Arial" charset="0"/>
              </a:rPr>
            </a:br>
            <a:r>
              <a:rPr lang="en-GB" sz="2400" dirty="0">
                <a:solidFill>
                  <a:schemeClr val="bg1"/>
                </a:solidFill>
                <a:latin typeface="Arial" charset="0"/>
              </a:rPr>
              <a:t>Low Benefits</a:t>
            </a:r>
            <a:br>
              <a:rPr lang="en-GB" sz="4400" dirty="0">
                <a:solidFill>
                  <a:schemeClr val="bg1"/>
                </a:solidFill>
                <a:latin typeface="Arial" charset="0"/>
              </a:rPr>
            </a:br>
            <a:endParaRPr lang="en-GB" sz="3200" dirty="0">
              <a:solidFill>
                <a:schemeClr val="bg1"/>
              </a:solidFill>
              <a:latin typeface="Arial" charset="0"/>
            </a:endParaRPr>
          </a:p>
          <a:p>
            <a:pPr lvl="0" algn="ctr" fontAlgn="base">
              <a:spcBef>
                <a:spcPct val="0"/>
              </a:spcBef>
              <a:spcAft>
                <a:spcPct val="0"/>
              </a:spcAft>
            </a:pPr>
            <a:r>
              <a:rPr lang="en-GB" sz="2000" i="1" dirty="0">
                <a:solidFill>
                  <a:srgbClr val="FFFFFF"/>
                </a:solidFill>
                <a:latin typeface="Arial" charset="0"/>
              </a:rPr>
              <a:t>Do when project cost is lower</a:t>
            </a:r>
          </a:p>
        </p:txBody>
      </p:sp>
      <p:cxnSp>
        <p:nvCxnSpPr>
          <p:cNvPr id="11" name="Straight Arrow Connector 10"/>
          <p:cNvCxnSpPr>
            <a:cxnSpLocks/>
          </p:cNvCxnSpPr>
          <p:nvPr/>
        </p:nvCxnSpPr>
        <p:spPr bwMode="auto">
          <a:xfrm flipV="1">
            <a:off x="1915413" y="5639075"/>
            <a:ext cx="8308870" cy="15327"/>
          </a:xfrm>
          <a:prstGeom prst="straightConnector1">
            <a:avLst/>
          </a:prstGeom>
          <a:solidFill>
            <a:schemeClr val="lt2"/>
          </a:solidFill>
          <a:ln w="76200" cap="flat" cmpd="sng" algn="ctr">
            <a:solidFill>
              <a:schemeClr val="tx2"/>
            </a:solidFill>
            <a:prstDash val="solid"/>
            <a:headEnd type="none" w="med" len="med"/>
            <a:tailEnd type="triangle"/>
          </a:ln>
          <a:effectLst/>
        </p:spPr>
      </p:cxnSp>
      <p:cxnSp>
        <p:nvCxnSpPr>
          <p:cNvPr id="12" name="Straight Arrow Connector 11"/>
          <p:cNvCxnSpPr>
            <a:cxnSpLocks/>
          </p:cNvCxnSpPr>
          <p:nvPr/>
        </p:nvCxnSpPr>
        <p:spPr bwMode="auto">
          <a:xfrm flipH="1" flipV="1">
            <a:off x="1939478" y="1331251"/>
            <a:ext cx="15598" cy="4343920"/>
          </a:xfrm>
          <a:prstGeom prst="straightConnector1">
            <a:avLst/>
          </a:prstGeom>
          <a:solidFill>
            <a:schemeClr val="lt2"/>
          </a:solidFill>
          <a:ln w="76200" cap="flat" cmpd="sng" algn="ctr">
            <a:solidFill>
              <a:schemeClr val="tx2"/>
            </a:solidFill>
            <a:prstDash val="solid"/>
            <a:headEnd type="none" w="med" len="med"/>
            <a:tailEnd type="triangle"/>
          </a:ln>
          <a:effectLst/>
        </p:spPr>
      </p:cxnSp>
      <p:sp>
        <p:nvSpPr>
          <p:cNvPr id="15" name="TextBox 14"/>
          <p:cNvSpPr txBox="1"/>
          <p:nvPr/>
        </p:nvSpPr>
        <p:spPr>
          <a:xfrm>
            <a:off x="1892163" y="5736051"/>
            <a:ext cx="8586032" cy="338554"/>
          </a:xfrm>
          <a:prstGeom prst="rect">
            <a:avLst/>
          </a:prstGeom>
          <a:noFill/>
        </p:spPr>
        <p:txBody>
          <a:bodyPr wrap="square" rtlCol="0">
            <a:spAutoFit/>
          </a:bodyPr>
          <a:lstStyle/>
          <a:p>
            <a:pPr algn="ctr"/>
            <a:r>
              <a:rPr lang="en-GB" sz="1600" dirty="0">
                <a:solidFill>
                  <a:schemeClr val="accent5"/>
                </a:solidFill>
              </a:rPr>
              <a:t>Complexity Low (routine, automatable) →High (difficult, exception, need humans)</a:t>
            </a:r>
          </a:p>
        </p:txBody>
      </p:sp>
      <p:sp>
        <p:nvSpPr>
          <p:cNvPr id="16" name="TextBox 15"/>
          <p:cNvSpPr txBox="1"/>
          <p:nvPr/>
        </p:nvSpPr>
        <p:spPr>
          <a:xfrm rot="16200000">
            <a:off x="287005" y="3344422"/>
            <a:ext cx="2792450" cy="338554"/>
          </a:xfrm>
          <a:prstGeom prst="rect">
            <a:avLst/>
          </a:prstGeom>
          <a:noFill/>
        </p:spPr>
        <p:txBody>
          <a:bodyPr wrap="square" rtlCol="0">
            <a:spAutoFit/>
          </a:bodyPr>
          <a:lstStyle/>
          <a:p>
            <a:pPr algn="ctr"/>
            <a:r>
              <a:rPr lang="en-GB" sz="1600" dirty="0">
                <a:solidFill>
                  <a:schemeClr val="accent5"/>
                </a:solidFill>
              </a:rPr>
              <a:t>Value/Benefits/ROI</a:t>
            </a:r>
          </a:p>
        </p:txBody>
      </p:sp>
      <p:grpSp>
        <p:nvGrpSpPr>
          <p:cNvPr id="10" name="Group 9"/>
          <p:cNvGrpSpPr/>
          <p:nvPr/>
        </p:nvGrpSpPr>
        <p:grpSpPr>
          <a:xfrm>
            <a:off x="2809139" y="2203733"/>
            <a:ext cx="7598350" cy="2706547"/>
            <a:chOff x="2484281" y="2071382"/>
            <a:chExt cx="7598350" cy="2706547"/>
          </a:xfrm>
        </p:grpSpPr>
        <p:sp>
          <p:nvSpPr>
            <p:cNvPr id="3" name="Right Arrow 2"/>
            <p:cNvSpPr/>
            <p:nvPr/>
          </p:nvSpPr>
          <p:spPr bwMode="auto">
            <a:xfrm rot="10800000">
              <a:off x="5216538" y="2071382"/>
              <a:ext cx="1056904" cy="640393"/>
            </a:xfrm>
            <a:prstGeom prst="rightArrow">
              <a:avLst/>
            </a:prstGeom>
            <a:solidFill>
              <a:srgbClr val="FFC000"/>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Right Arrow 12"/>
            <p:cNvSpPr/>
            <p:nvPr/>
          </p:nvSpPr>
          <p:spPr bwMode="auto">
            <a:xfrm rot="5400000">
              <a:off x="9233983" y="3324489"/>
              <a:ext cx="1056904" cy="640393"/>
            </a:xfrm>
            <a:prstGeom prst="rightArrow">
              <a:avLst/>
            </a:prstGeom>
            <a:solidFill>
              <a:srgbClr val="FFC000"/>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5" name="Rectangle 4"/>
            <p:cNvSpPr/>
            <p:nvPr/>
          </p:nvSpPr>
          <p:spPr bwMode="auto">
            <a:xfrm>
              <a:off x="2922404" y="2221954"/>
              <a:ext cx="1660422" cy="344211"/>
            </a:xfrm>
            <a:prstGeom prst="rect">
              <a:avLst/>
            </a:prstGeom>
            <a:solidFill>
              <a:srgbClr val="FFC000"/>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0"/>
                </a:spcBef>
                <a:spcAft>
                  <a:spcPct val="0"/>
                </a:spcAft>
              </a:pPr>
              <a:r>
                <a:rPr lang="en-GB" sz="1600" b="1" dirty="0">
                  <a:solidFill>
                    <a:schemeClr val="accent5"/>
                  </a:solidFill>
                  <a:latin typeface="Arial" charset="0"/>
                </a:rPr>
                <a:t>1. Quick wins</a:t>
              </a:r>
              <a:endParaRPr lang="en-US" sz="1600" b="1" dirty="0">
                <a:solidFill>
                  <a:schemeClr val="accent5"/>
                </a:solidFill>
                <a:latin typeface="Arial" charset="0"/>
              </a:endParaRPr>
            </a:p>
          </p:txBody>
        </p:sp>
        <p:sp>
          <p:nvSpPr>
            <p:cNvPr id="18" name="Rectangle 17"/>
            <p:cNvSpPr/>
            <p:nvPr/>
          </p:nvSpPr>
          <p:spPr bwMode="auto">
            <a:xfrm>
              <a:off x="2484281" y="4407255"/>
              <a:ext cx="2522495" cy="356921"/>
            </a:xfrm>
            <a:prstGeom prst="rect">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GB" sz="1600" dirty="0">
                  <a:solidFill>
                    <a:schemeClr val="accent5"/>
                  </a:solidFill>
                  <a:latin typeface="Arial" charset="0"/>
                </a:rPr>
                <a:t>3. Do it much later</a:t>
              </a:r>
              <a:endParaRPr lang="en-US" sz="1600" dirty="0">
                <a:solidFill>
                  <a:schemeClr val="accent5"/>
                </a:solidFill>
                <a:latin typeface="Arial" charset="0"/>
              </a:endParaRPr>
            </a:p>
          </p:txBody>
        </p:sp>
        <p:sp>
          <p:nvSpPr>
            <p:cNvPr id="19" name="Rectangle 18"/>
            <p:cNvSpPr/>
            <p:nvPr/>
          </p:nvSpPr>
          <p:spPr bwMode="auto">
            <a:xfrm>
              <a:off x="6435826" y="4414405"/>
              <a:ext cx="2996938" cy="363524"/>
            </a:xfrm>
            <a:prstGeom prst="rect">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0"/>
                </a:spcBef>
                <a:spcAft>
                  <a:spcPct val="0"/>
                </a:spcAft>
              </a:pPr>
              <a:r>
                <a:rPr lang="en-GB" sz="1600" dirty="0">
                  <a:solidFill>
                    <a:schemeClr val="accent5"/>
                  </a:solidFill>
                  <a:latin typeface="Arial" charset="0"/>
                </a:rPr>
                <a:t>4. Requires human cognition</a:t>
              </a:r>
              <a:endParaRPr lang="en-US" sz="1600" dirty="0">
                <a:solidFill>
                  <a:schemeClr val="accent5"/>
                </a:solidFill>
                <a:latin typeface="Arial" charset="0"/>
              </a:endParaRPr>
            </a:p>
          </p:txBody>
        </p:sp>
        <p:sp>
          <p:nvSpPr>
            <p:cNvPr id="20" name="Rectangle 19"/>
            <p:cNvSpPr/>
            <p:nvPr/>
          </p:nvSpPr>
          <p:spPr bwMode="auto">
            <a:xfrm>
              <a:off x="6318683" y="2229755"/>
              <a:ext cx="3247211" cy="323649"/>
            </a:xfrm>
            <a:prstGeom prst="rect">
              <a:avLst/>
            </a:prstGeom>
            <a:solidFill>
              <a:srgbClr val="FFC000"/>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0"/>
                </a:spcBef>
                <a:spcAft>
                  <a:spcPct val="0"/>
                </a:spcAft>
              </a:pPr>
              <a:r>
                <a:rPr lang="en-GB" sz="1600" b="1" dirty="0">
                  <a:solidFill>
                    <a:schemeClr val="accent5"/>
                  </a:solidFill>
                  <a:latin typeface="Arial" charset="0"/>
                </a:rPr>
                <a:t>2. Too complex,  break it down</a:t>
              </a:r>
              <a:endParaRPr lang="en-US" sz="1600" b="1" dirty="0">
                <a:solidFill>
                  <a:schemeClr val="accent5"/>
                </a:solidFill>
                <a:latin typeface="Arial" charset="0"/>
              </a:endParaRPr>
            </a:p>
          </p:txBody>
        </p:sp>
      </p:grpSp>
      <p:pic>
        <p:nvPicPr>
          <p:cNvPr id="23" name="Picture 2">
            <a:extLst>
              <a:ext uri="{FF2B5EF4-FFF2-40B4-BE49-F238E27FC236}">
                <a16:creationId xmlns:a16="http://schemas.microsoft.com/office/drawing/2014/main" id="{B781430E-02A6-40EB-B321-5074924C3CA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75338" y="2286336"/>
            <a:ext cx="804988" cy="777824"/>
          </a:xfrm>
          <a:prstGeom prst="rect">
            <a:avLst/>
          </a:prstGeom>
          <a:noFill/>
          <a:ln w="9525">
            <a:noFill/>
          </a:ln>
        </p:spPr>
      </p:pic>
      <p:pic>
        <p:nvPicPr>
          <p:cNvPr id="24" name="Graphic 23">
            <a:extLst>
              <a:ext uri="{FF2B5EF4-FFF2-40B4-BE49-F238E27FC236}">
                <a16:creationId xmlns:a16="http://schemas.microsoft.com/office/drawing/2014/main" id="{D5263B60-97FF-47F3-B915-D3EB161A04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6314" y="4535733"/>
            <a:ext cx="1000125" cy="685800"/>
          </a:xfrm>
          <a:prstGeom prst="rect">
            <a:avLst/>
          </a:prstGeom>
        </p:spPr>
      </p:pic>
    </p:spTree>
    <p:extLst>
      <p:ext uri="{BB962C8B-B14F-4D97-AF65-F5344CB8AC3E}">
        <p14:creationId xmlns:p14="http://schemas.microsoft.com/office/powerpoint/2010/main" val="2902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Value/Benefits</a:t>
            </a:r>
            <a:endParaRPr lang="en-US" dirty="0"/>
          </a:p>
        </p:txBody>
      </p:sp>
      <p:sp>
        <p:nvSpPr>
          <p:cNvPr id="4" name="Slide Number Placeholder 3"/>
          <p:cNvSpPr>
            <a:spLocks noGrp="1"/>
          </p:cNvSpPr>
          <p:nvPr>
            <p:ph type="sldNum" sz="quarter" idx="10"/>
          </p:nvPr>
        </p:nvSpPr>
        <p:spPr/>
        <p:txBody>
          <a:bodyPr/>
          <a:lstStyle/>
          <a:p>
            <a:fld id="{71D586D2-677B-458F-B417-DB589973A882}" type="slidenum">
              <a:rPr lang="en-US" smtClean="0"/>
              <a:pPr/>
              <a:t>48</a:t>
            </a:fld>
            <a:endParaRPr lang="en-US" dirty="0"/>
          </a:p>
        </p:txBody>
      </p:sp>
      <p:sp>
        <p:nvSpPr>
          <p:cNvPr id="3" name="Content Placeholder 2"/>
          <p:cNvSpPr>
            <a:spLocks noGrp="1"/>
          </p:cNvSpPr>
          <p:nvPr>
            <p:ph type="body" sz="quarter" idx="13"/>
          </p:nvPr>
        </p:nvSpPr>
        <p:spPr>
          <a:xfrm>
            <a:off x="838199" y="1997657"/>
            <a:ext cx="3810003" cy="4192006"/>
          </a:xfrm>
        </p:spPr>
        <p:txBody>
          <a:bodyPr>
            <a:normAutofit/>
          </a:bodyPr>
          <a:lstStyle/>
          <a:p>
            <a:r>
              <a:rPr lang="en-GB" b="1" dirty="0"/>
              <a:t>Human</a:t>
            </a:r>
          </a:p>
          <a:p>
            <a:pPr lvl="1"/>
            <a:r>
              <a:rPr lang="en-GB" dirty="0"/>
              <a:t>Minutes/day, minutes/role, people/day (FTE), role/day</a:t>
            </a:r>
          </a:p>
          <a:p>
            <a:pPr lvl="1"/>
            <a:r>
              <a:rPr lang="en-GB" dirty="0"/>
              <a:t>Number/day</a:t>
            </a:r>
          </a:p>
          <a:p>
            <a:pPr lvl="1"/>
            <a:r>
              <a:rPr lang="en-GB" dirty="0"/>
              <a:t>Minutes/person, increase human capacity</a:t>
            </a:r>
          </a:p>
          <a:p>
            <a:pPr lvl="1"/>
            <a:r>
              <a:rPr lang="en-GB" dirty="0"/>
              <a:t>(Response/Elapsed) time/customer</a:t>
            </a:r>
          </a:p>
          <a:p>
            <a:pPr lvl="1"/>
            <a:r>
              <a:rPr lang="en-GB" dirty="0"/>
              <a:t>Staff health/happiness/turnover</a:t>
            </a:r>
          </a:p>
        </p:txBody>
      </p:sp>
      <p:sp>
        <p:nvSpPr>
          <p:cNvPr id="5" name="Content Placeholder 4"/>
          <p:cNvSpPr>
            <a:spLocks noGrp="1"/>
          </p:cNvSpPr>
          <p:nvPr>
            <p:ph type="body" sz="quarter" idx="14"/>
          </p:nvPr>
        </p:nvSpPr>
        <p:spPr>
          <a:xfrm>
            <a:off x="8208478" y="1997657"/>
            <a:ext cx="3453063" cy="4192006"/>
          </a:xfrm>
        </p:spPr>
        <p:txBody>
          <a:bodyPr>
            <a:normAutofit/>
          </a:bodyPr>
          <a:lstStyle/>
          <a:p>
            <a:r>
              <a:rPr lang="en-GB" b="1" dirty="0"/>
              <a:t>IT</a:t>
            </a:r>
          </a:p>
          <a:p>
            <a:pPr lvl="1"/>
            <a:r>
              <a:rPr lang="en-GB" dirty="0" err="1"/>
              <a:t>Serverload</a:t>
            </a:r>
            <a:r>
              <a:rPr lang="en-GB" dirty="0"/>
              <a:t> saved</a:t>
            </a:r>
          </a:p>
          <a:p>
            <a:pPr lvl="1"/>
            <a:r>
              <a:rPr lang="en-GB" dirty="0"/>
              <a:t>3</a:t>
            </a:r>
            <a:r>
              <a:rPr lang="en-GB" baseline="30000" dirty="0"/>
              <a:t>rd</a:t>
            </a:r>
            <a:r>
              <a:rPr lang="en-GB" dirty="0"/>
              <a:t> party licenses saved</a:t>
            </a:r>
          </a:p>
        </p:txBody>
      </p:sp>
      <p:sp>
        <p:nvSpPr>
          <p:cNvPr id="6" name="Text Placeholder 5">
            <a:extLst>
              <a:ext uri="{FF2B5EF4-FFF2-40B4-BE49-F238E27FC236}">
                <a16:creationId xmlns:a16="http://schemas.microsoft.com/office/drawing/2014/main" id="{AF4621F3-9143-42DA-8F40-BA2EDD724223}"/>
              </a:ext>
            </a:extLst>
          </p:cNvPr>
          <p:cNvSpPr>
            <a:spLocks noGrp="1"/>
          </p:cNvSpPr>
          <p:nvPr>
            <p:ph type="body" sz="quarter" idx="15"/>
          </p:nvPr>
        </p:nvSpPr>
        <p:spPr/>
        <p:txBody>
          <a:bodyPr/>
          <a:lstStyle/>
          <a:p>
            <a:endParaRPr lang="en-US"/>
          </a:p>
        </p:txBody>
      </p:sp>
      <p:sp>
        <p:nvSpPr>
          <p:cNvPr id="7" name="Content Placeholder 2">
            <a:extLst>
              <a:ext uri="{FF2B5EF4-FFF2-40B4-BE49-F238E27FC236}">
                <a16:creationId xmlns:a16="http://schemas.microsoft.com/office/drawing/2014/main" id="{059FEEFB-161F-4F95-9964-82264298F14A}"/>
              </a:ext>
            </a:extLst>
          </p:cNvPr>
          <p:cNvSpPr txBox="1">
            <a:spLocks/>
          </p:cNvSpPr>
          <p:nvPr/>
        </p:nvSpPr>
        <p:spPr>
          <a:xfrm>
            <a:off x="4764506" y="1997657"/>
            <a:ext cx="3633537" cy="4192006"/>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GB" b="1" dirty="0"/>
              <a:t>Business</a:t>
            </a:r>
          </a:p>
          <a:p>
            <a:pPr lvl="1"/>
            <a:r>
              <a:rPr lang="en-GB" dirty="0"/>
              <a:t>Dollars/day</a:t>
            </a:r>
          </a:p>
          <a:p>
            <a:pPr lvl="1"/>
            <a:r>
              <a:rPr lang="en-GB" dirty="0"/>
              <a:t>Mistakes/case</a:t>
            </a:r>
          </a:p>
          <a:p>
            <a:pPr lvl="1"/>
            <a:r>
              <a:rPr lang="en-GB" dirty="0"/>
              <a:t>Penalties/avoided</a:t>
            </a:r>
          </a:p>
          <a:p>
            <a:pPr lvl="1"/>
            <a:r>
              <a:rPr lang="en-GB" dirty="0"/>
              <a:t>Customers won/lost/complaints/delay</a:t>
            </a:r>
          </a:p>
          <a:p>
            <a:pPr lvl="1"/>
            <a:r>
              <a:rPr lang="en-GB" dirty="0"/>
              <a:t>Days Sales Outstanding (DSO)</a:t>
            </a:r>
          </a:p>
        </p:txBody>
      </p:sp>
    </p:spTree>
    <p:extLst>
      <p:ext uri="{BB962C8B-B14F-4D97-AF65-F5344CB8AC3E}">
        <p14:creationId xmlns:p14="http://schemas.microsoft.com/office/powerpoint/2010/main" val="358642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EE86D2-C0AD-4B6D-B422-62251515B592}"/>
              </a:ext>
            </a:extLst>
          </p:cNvPr>
          <p:cNvSpPr>
            <a:spLocks noGrp="1"/>
          </p:cNvSpPr>
          <p:nvPr>
            <p:ph type="title"/>
          </p:nvPr>
        </p:nvSpPr>
        <p:spPr>
          <a:xfrm>
            <a:off x="838200" y="-5708"/>
            <a:ext cx="10826152" cy="965648"/>
          </a:xfrm>
        </p:spPr>
        <p:txBody>
          <a:bodyPr/>
          <a:lstStyle/>
          <a:p>
            <a:r>
              <a:rPr lang="en-US" dirty="0"/>
              <a:t>Download and Build your own robot now for free</a:t>
            </a:r>
            <a:endParaRPr lang="en-AU" dirty="0"/>
          </a:p>
        </p:txBody>
      </p:sp>
      <p:sp>
        <p:nvSpPr>
          <p:cNvPr id="3" name="Slide Number Placeholder 2">
            <a:extLst>
              <a:ext uri="{FF2B5EF4-FFF2-40B4-BE49-F238E27FC236}">
                <a16:creationId xmlns:a16="http://schemas.microsoft.com/office/drawing/2014/main" id="{3CDC40DB-6654-4BF0-90DE-A2832FD1E49B}"/>
              </a:ext>
            </a:extLst>
          </p:cNvPr>
          <p:cNvSpPr>
            <a:spLocks noGrp="1"/>
          </p:cNvSpPr>
          <p:nvPr>
            <p:ph type="sldNum" sz="quarter" idx="10"/>
          </p:nvPr>
        </p:nvSpPr>
        <p:spPr/>
        <p:txBody>
          <a:bodyPr/>
          <a:lstStyle/>
          <a:p>
            <a:fld id="{71D586D2-677B-458F-B417-DB589973A882}" type="slidenum">
              <a:rPr lang="en-US" smtClean="0"/>
              <a:pPr/>
              <a:t>49</a:t>
            </a:fld>
            <a:endParaRPr lang="en-US" dirty="0"/>
          </a:p>
        </p:txBody>
      </p:sp>
      <p:pic>
        <p:nvPicPr>
          <p:cNvPr id="7" name="Picture 6">
            <a:extLst>
              <a:ext uri="{FF2B5EF4-FFF2-40B4-BE49-F238E27FC236}">
                <a16:creationId xmlns:a16="http://schemas.microsoft.com/office/drawing/2014/main" id="{0AC7278A-BA27-4E62-A676-3CDB4779C03B}"/>
              </a:ext>
            </a:extLst>
          </p:cNvPr>
          <p:cNvPicPr>
            <a:picLocks noChangeAspect="1"/>
          </p:cNvPicPr>
          <p:nvPr/>
        </p:nvPicPr>
        <p:blipFill>
          <a:blip r:embed="rId2"/>
          <a:stretch>
            <a:fillRect/>
          </a:stretch>
        </p:blipFill>
        <p:spPr>
          <a:xfrm>
            <a:off x="3095206" y="861654"/>
            <a:ext cx="6001588" cy="5134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47217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Robotic Process Automation (RPA)?</a:t>
            </a:r>
            <a:endParaRPr lang="en-US" dirty="0"/>
          </a:p>
        </p:txBody>
      </p:sp>
      <p:sp>
        <p:nvSpPr>
          <p:cNvPr id="10" name="Text Placeholder 9">
            <a:extLst>
              <a:ext uri="{FF2B5EF4-FFF2-40B4-BE49-F238E27FC236}">
                <a16:creationId xmlns:a16="http://schemas.microsoft.com/office/drawing/2014/main" id="{1B12C3D4-830D-4B0D-9C4D-FE57E3224CC6}"/>
              </a:ext>
            </a:extLst>
          </p:cNvPr>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474E6B1D-A243-4CC3-9F48-D6AE6F52C602}" type="slidenum">
              <a:rPr lang="en-US" smtClean="0"/>
              <a:pPr/>
              <a:t>5</a:t>
            </a:fld>
            <a:endParaRPr lang="en-US" dirty="0"/>
          </a:p>
        </p:txBody>
      </p:sp>
    </p:spTree>
    <p:extLst>
      <p:ext uri="{BB962C8B-B14F-4D97-AF65-F5344CB8AC3E}">
        <p14:creationId xmlns:p14="http://schemas.microsoft.com/office/powerpoint/2010/main" val="40202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A38823-D3E5-40FD-9998-90DB3C6A7B77}"/>
              </a:ext>
            </a:extLst>
          </p:cNvPr>
          <p:cNvSpPr>
            <a:spLocks noGrp="1"/>
          </p:cNvSpPr>
          <p:nvPr>
            <p:ph type="title"/>
          </p:nvPr>
        </p:nvSpPr>
        <p:spPr/>
        <p:txBody>
          <a:bodyPr/>
          <a:lstStyle/>
          <a:p>
            <a:r>
              <a:rPr lang="en-US" dirty="0"/>
              <a:t>The three steps of a robot</a:t>
            </a:r>
            <a:endParaRPr lang="en-AU" dirty="0"/>
          </a:p>
        </p:txBody>
      </p:sp>
      <p:sp>
        <p:nvSpPr>
          <p:cNvPr id="5" name="Slide Number Placeholder 4">
            <a:extLst>
              <a:ext uri="{FF2B5EF4-FFF2-40B4-BE49-F238E27FC236}">
                <a16:creationId xmlns:a16="http://schemas.microsoft.com/office/drawing/2014/main" id="{8B481A1F-194C-4580-9230-BACEF5BAAD0F}"/>
              </a:ext>
            </a:extLst>
          </p:cNvPr>
          <p:cNvSpPr>
            <a:spLocks noGrp="1"/>
          </p:cNvSpPr>
          <p:nvPr>
            <p:ph type="sldNum" sz="quarter" idx="10"/>
          </p:nvPr>
        </p:nvSpPr>
        <p:spPr/>
        <p:txBody>
          <a:bodyPr/>
          <a:lstStyle/>
          <a:p>
            <a:fld id="{71D586D2-677B-458F-B417-DB589973A882}" type="slidenum">
              <a:rPr lang="en-US" smtClean="0"/>
              <a:pPr/>
              <a:t>6</a:t>
            </a:fld>
            <a:endParaRPr lang="en-US" dirty="0"/>
          </a:p>
        </p:txBody>
      </p:sp>
      <p:sp>
        <p:nvSpPr>
          <p:cNvPr id="7" name="Content Placeholder 6">
            <a:extLst>
              <a:ext uri="{FF2B5EF4-FFF2-40B4-BE49-F238E27FC236}">
                <a16:creationId xmlns:a16="http://schemas.microsoft.com/office/drawing/2014/main" id="{43FEFF2E-A008-452F-9E39-B31BF95C89C7}"/>
              </a:ext>
            </a:extLst>
          </p:cNvPr>
          <p:cNvSpPr>
            <a:spLocks noGrp="1"/>
          </p:cNvSpPr>
          <p:nvPr>
            <p:ph type="body" sz="quarter" idx="14"/>
          </p:nvPr>
        </p:nvSpPr>
        <p:spPr>
          <a:xfrm>
            <a:off x="835389" y="887091"/>
            <a:ext cx="10860492" cy="4831586"/>
          </a:xfrm>
        </p:spPr>
        <p:txBody>
          <a:bodyPr anchor="ctr">
            <a:normAutofit/>
          </a:bodyPr>
          <a:lstStyle/>
          <a:p>
            <a:pPr marL="0" indent="0" algn="ctr">
              <a:buNone/>
            </a:pPr>
            <a:r>
              <a:rPr lang="en-US" sz="8000" dirty="0"/>
              <a:t>GET   CHANGE</a:t>
            </a:r>
            <a:r>
              <a:rPr lang="en-US" sz="8000" dirty="0">
                <a:solidFill>
                  <a:srgbClr val="FFFFFF"/>
                </a:solidFill>
              </a:rPr>
              <a:t>   </a:t>
            </a:r>
            <a:r>
              <a:rPr lang="en-US" sz="8000" dirty="0"/>
              <a:t>PUT</a:t>
            </a:r>
            <a:endParaRPr lang="en-AU" sz="8000" dirty="0"/>
          </a:p>
        </p:txBody>
      </p:sp>
      <p:sp>
        <p:nvSpPr>
          <p:cNvPr id="2" name="Text Placeholder 1">
            <a:extLst>
              <a:ext uri="{FF2B5EF4-FFF2-40B4-BE49-F238E27FC236}">
                <a16:creationId xmlns:a16="http://schemas.microsoft.com/office/drawing/2014/main" id="{03E0D6F0-AD08-46B4-BBC4-2C40DA02C523}"/>
              </a:ext>
            </a:extLst>
          </p:cNvPr>
          <p:cNvSpPr>
            <a:spLocks noGrp="1"/>
          </p:cNvSpPr>
          <p:nvPr>
            <p:ph type="body" sz="quarter" idx="15"/>
          </p:nvPr>
        </p:nvSpPr>
        <p:spPr/>
        <p:txBody>
          <a:bodyPr/>
          <a:lstStyle/>
          <a:p>
            <a:endParaRPr lang="en-US"/>
          </a:p>
        </p:txBody>
      </p:sp>
      <p:sp>
        <p:nvSpPr>
          <p:cNvPr id="3" name="Oval 2">
            <a:extLst>
              <a:ext uri="{FF2B5EF4-FFF2-40B4-BE49-F238E27FC236}">
                <a16:creationId xmlns:a16="http://schemas.microsoft.com/office/drawing/2014/main" id="{FC144BCA-C655-46D4-8C73-C696CE0D2ADF}"/>
              </a:ext>
            </a:extLst>
          </p:cNvPr>
          <p:cNvSpPr/>
          <p:nvPr/>
        </p:nvSpPr>
        <p:spPr>
          <a:xfrm>
            <a:off x="3573380" y="3260559"/>
            <a:ext cx="240630" cy="2406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7D2C90-754C-48E6-AAFA-F0825F006E40}"/>
              </a:ext>
            </a:extLst>
          </p:cNvPr>
          <p:cNvSpPr/>
          <p:nvPr/>
        </p:nvSpPr>
        <p:spPr>
          <a:xfrm>
            <a:off x="8746959" y="3260559"/>
            <a:ext cx="240630" cy="2406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78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a:t>What is RPA?</a:t>
            </a:r>
          </a:p>
        </p:txBody>
      </p:sp>
      <p:sp>
        <p:nvSpPr>
          <p:cNvPr id="6" name="Text Placeholder 5">
            <a:extLst>
              <a:ext uri="{FF2B5EF4-FFF2-40B4-BE49-F238E27FC236}">
                <a16:creationId xmlns:a16="http://schemas.microsoft.com/office/drawing/2014/main" id="{69585A07-AD84-45DA-98B6-93A72618D30D}"/>
              </a:ext>
            </a:extLst>
          </p:cNvPr>
          <p:cNvSpPr>
            <a:spLocks noGrp="1"/>
          </p:cNvSpPr>
          <p:nvPr>
            <p:ph type="body" sz="quarter" idx="12"/>
          </p:nvPr>
        </p:nvSpPr>
        <p:spPr/>
        <p:txBody>
          <a:bodyPr/>
          <a:lstStyle/>
          <a:p>
            <a:r>
              <a:rPr lang="en-GB" dirty="0"/>
              <a:t>“Automation of manual, routine and repetitive </a:t>
            </a:r>
            <a:br>
              <a:rPr lang="en-GB" dirty="0"/>
            </a:br>
            <a:r>
              <a:rPr lang="en-GB" dirty="0"/>
              <a:t>data entry tasks”</a:t>
            </a:r>
          </a:p>
          <a:p>
            <a:r>
              <a:rPr lang="en-GB" dirty="0"/>
              <a:t>Gartner says true RPA includes desktop automation</a:t>
            </a:r>
          </a:p>
          <a:p>
            <a:r>
              <a:rPr lang="en-GB" dirty="0"/>
              <a:t>Non-intelligent transfer of data</a:t>
            </a:r>
          </a:p>
          <a:p>
            <a:r>
              <a:rPr lang="en-GB" dirty="0"/>
              <a:t>Business process that doesn’t need thinking</a:t>
            </a:r>
          </a:p>
          <a:p>
            <a:endParaRPr lang="en-US" dirty="0"/>
          </a:p>
        </p:txBody>
      </p:sp>
      <p:sp>
        <p:nvSpPr>
          <p:cNvPr id="12" name="Text Placeholder 11">
            <a:extLst>
              <a:ext uri="{FF2B5EF4-FFF2-40B4-BE49-F238E27FC236}">
                <a16:creationId xmlns:a16="http://schemas.microsoft.com/office/drawing/2014/main" id="{D20AF967-47EC-4CAE-85C0-6A0DB6B48A1E}"/>
              </a:ext>
            </a:extLst>
          </p:cNvPr>
          <p:cNvSpPr>
            <a:spLocks noGrp="1"/>
          </p:cNvSpPr>
          <p:nvPr>
            <p:ph type="body" sz="quarter" idx="15"/>
          </p:nvPr>
        </p:nvSpPr>
        <p:spPr/>
        <p:txBody>
          <a:bodyPr/>
          <a:lstStyle/>
          <a:p>
            <a:endParaRPr lang="en-US"/>
          </a:p>
        </p:txBody>
      </p:sp>
      <p:sp>
        <p:nvSpPr>
          <p:cNvPr id="4" name="Slide Number Placeholder 3"/>
          <p:cNvSpPr>
            <a:spLocks noGrp="1"/>
          </p:cNvSpPr>
          <p:nvPr>
            <p:ph type="sldNum" sz="quarter" idx="10"/>
          </p:nvPr>
        </p:nvSpPr>
        <p:spPr/>
        <p:txBody>
          <a:bodyPr/>
          <a:lstStyle/>
          <a:p>
            <a:fld id="{71D586D2-677B-458F-B417-DB589973A882}" type="slidenum">
              <a:rPr lang="en-US" smtClean="0"/>
              <a:pPr/>
              <a:t>7</a:t>
            </a:fld>
            <a:endParaRPr lang="en-US" dirty="0"/>
          </a:p>
        </p:txBody>
      </p:sp>
    </p:spTree>
    <p:extLst>
      <p:ext uri="{BB962C8B-B14F-4D97-AF65-F5344CB8AC3E}">
        <p14:creationId xmlns:p14="http://schemas.microsoft.com/office/powerpoint/2010/main" val="94387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Robotic Process Automation (RPA)?</a:t>
            </a:r>
          </a:p>
        </p:txBody>
      </p:sp>
      <p:sp>
        <p:nvSpPr>
          <p:cNvPr id="4" name="Slide Number Placeholder 3"/>
          <p:cNvSpPr>
            <a:spLocks noGrp="1"/>
          </p:cNvSpPr>
          <p:nvPr>
            <p:ph type="sldNum" sz="quarter" idx="10"/>
          </p:nvPr>
        </p:nvSpPr>
        <p:spPr/>
        <p:txBody>
          <a:bodyPr/>
          <a:lstStyle/>
          <a:p>
            <a:fld id="{66A20F59-AC5F-4115-8285-DBC11E341D8C}" type="slidenum">
              <a:rPr lang="en-US" smtClean="0"/>
              <a:pPr/>
              <a:t>8</a:t>
            </a:fld>
            <a:endParaRPr lang="en-US" dirty="0"/>
          </a:p>
        </p:txBody>
      </p:sp>
      <p:sp>
        <p:nvSpPr>
          <p:cNvPr id="11" name="Text Placeholder 10">
            <a:extLst>
              <a:ext uri="{FF2B5EF4-FFF2-40B4-BE49-F238E27FC236}">
                <a16:creationId xmlns:a16="http://schemas.microsoft.com/office/drawing/2014/main" id="{CEC695D0-FF9C-450F-AC14-32058BFC7875}"/>
              </a:ext>
            </a:extLst>
          </p:cNvPr>
          <p:cNvSpPr>
            <a:spLocks noGrp="1"/>
          </p:cNvSpPr>
          <p:nvPr>
            <p:ph type="body" sz="quarter" idx="15"/>
          </p:nvPr>
        </p:nvSpPr>
        <p:spPr/>
        <p:txBody>
          <a:bodyPr/>
          <a:lstStyle/>
          <a:p>
            <a:endParaRPr lang="en-US"/>
          </a:p>
        </p:txBody>
      </p:sp>
      <p:grpSp>
        <p:nvGrpSpPr>
          <p:cNvPr id="18" name="Group 17"/>
          <p:cNvGrpSpPr/>
          <p:nvPr/>
        </p:nvGrpSpPr>
        <p:grpSpPr>
          <a:xfrm>
            <a:off x="780432" y="3632200"/>
            <a:ext cx="8516376" cy="1969965"/>
            <a:chOff x="412436" y="659671"/>
            <a:chExt cx="6387282" cy="1477474"/>
          </a:xfrm>
        </p:grpSpPr>
        <p:sp>
          <p:nvSpPr>
            <p:cNvPr id="7" name="Shape 364"/>
            <p:cNvSpPr txBox="1">
              <a:spLocks/>
            </p:cNvSpPr>
            <p:nvPr/>
          </p:nvSpPr>
          <p:spPr>
            <a:xfrm>
              <a:off x="862476" y="1000161"/>
              <a:ext cx="5937242" cy="1136984"/>
            </a:xfrm>
            <a:prstGeom prst="rect">
              <a:avLst/>
            </a:prstGeom>
            <a:noFill/>
            <a:ln>
              <a:noFill/>
            </a:ln>
          </p:spPr>
          <p:txBody>
            <a:bodyPr lIns="91433" tIns="146300" rIns="91433" bIns="45700" anchor="t" anchorCtr="0">
              <a:noAutofit/>
            </a:bodyPr>
            <a:lstStyle>
              <a:lvl1pPr marL="228600" indent="-228600" algn="l" rtl="0" eaLnBrk="1" fontAlgn="base" hangingPunct="1">
                <a:lnSpc>
                  <a:spcPct val="85000"/>
                </a:lnSpc>
                <a:spcBef>
                  <a:spcPts val="800"/>
                </a:spcBef>
                <a:spcAft>
                  <a:spcPct val="0"/>
                </a:spcAft>
                <a:buClr>
                  <a:schemeClr val="accent2"/>
                </a:buClr>
                <a:buSzPct val="85000"/>
                <a:buFont typeface="Wingdings" panose="05000000000000000000" pitchFamily="2" charset="2"/>
                <a:buChar char="w"/>
                <a:defRPr lang="en-US" sz="2000" dirty="0" smtClean="0">
                  <a:solidFill>
                    <a:srgbClr val="000000"/>
                  </a:solidFill>
                  <a:latin typeface="+mn-lt"/>
                  <a:ea typeface="+mn-ea"/>
                  <a:cs typeface="+mn-cs"/>
                </a:defRPr>
              </a:lvl1pPr>
              <a:lvl2pPr marL="571500" indent="-225425" algn="l" rtl="0" eaLnBrk="1" fontAlgn="base" hangingPunct="1">
                <a:lnSpc>
                  <a:spcPct val="85000"/>
                </a:lnSpc>
                <a:spcBef>
                  <a:spcPts val="800"/>
                </a:spcBef>
                <a:spcAft>
                  <a:spcPct val="0"/>
                </a:spcAft>
                <a:buClr>
                  <a:schemeClr val="accent4"/>
                </a:buClr>
                <a:buSzPct val="80000"/>
                <a:buFont typeface="Wingdings" panose="05000000000000000000" pitchFamily="2" charset="2"/>
                <a:buChar char="§"/>
                <a:defRPr lang="en-US" sz="1800" dirty="0" smtClean="0">
                  <a:solidFill>
                    <a:srgbClr val="000000"/>
                  </a:solidFill>
                  <a:latin typeface="+mn-lt"/>
                </a:defRPr>
              </a:lvl2pPr>
              <a:lvl3pPr marL="914400" indent="-228600" algn="l" rtl="0" eaLnBrk="1" fontAlgn="base" hangingPunct="1">
                <a:lnSpc>
                  <a:spcPct val="85000"/>
                </a:lnSpc>
                <a:spcBef>
                  <a:spcPts val="800"/>
                </a:spcBef>
                <a:spcAft>
                  <a:spcPct val="0"/>
                </a:spcAft>
                <a:buClr>
                  <a:schemeClr val="accent3"/>
                </a:buClr>
                <a:buSzPct val="100000"/>
                <a:buFont typeface="Arial" panose="020B0604020202020204" pitchFamily="34" charset="0"/>
                <a:buChar char="•"/>
                <a:defRPr lang="en-US" sz="1800" dirty="0" smtClean="0">
                  <a:solidFill>
                    <a:srgbClr val="000000"/>
                  </a:solidFill>
                  <a:latin typeface="+mn-lt"/>
                </a:defRPr>
              </a:lvl3pPr>
              <a:lvl4pPr marL="1257300" indent="-228600" algn="l" rtl="0" eaLnBrk="1" fontAlgn="base" hangingPunct="1">
                <a:lnSpc>
                  <a:spcPct val="85000"/>
                </a:lnSpc>
                <a:spcBef>
                  <a:spcPts val="800"/>
                </a:spcBef>
                <a:spcAft>
                  <a:spcPct val="0"/>
                </a:spcAft>
                <a:buClr>
                  <a:schemeClr val="accent1"/>
                </a:buClr>
                <a:buSzPct val="100000"/>
                <a:buFont typeface="Arial" panose="020B0604020202020204" pitchFamily="34" charset="0"/>
                <a:buChar char="•"/>
                <a:defRPr sz="1600">
                  <a:solidFill>
                    <a:schemeClr val="tx1"/>
                  </a:solidFill>
                  <a:latin typeface="+mn-lt"/>
                </a:defRPr>
              </a:lvl4pPr>
              <a:lvl5pPr marL="1598613" indent="-227013" algn="l" rtl="0" eaLnBrk="1" fontAlgn="base" hangingPunct="1">
                <a:lnSpc>
                  <a:spcPct val="85000"/>
                </a:lnSpc>
                <a:spcBef>
                  <a:spcPts val="800"/>
                </a:spcBef>
                <a:spcAft>
                  <a:spcPct val="0"/>
                </a:spcAft>
                <a:buClr>
                  <a:schemeClr val="accent2"/>
                </a:buClr>
                <a:buSzPct val="60000"/>
                <a:buFont typeface="Wingdings" panose="05000000000000000000" pitchFamily="2" charset="2"/>
                <a:buChar char=""/>
                <a:defRPr sz="1600">
                  <a:solidFill>
                    <a:schemeClr val="tx1"/>
                  </a:solidFill>
                  <a:latin typeface="+mn-lt"/>
                </a:defRPr>
              </a:lvl5pPr>
              <a:lvl6pPr marL="1886201" indent="-171473" algn="l" rtl="0" eaLnBrk="1" fontAlgn="base" hangingPunct="1">
                <a:spcBef>
                  <a:spcPct val="20000"/>
                </a:spcBef>
                <a:spcAft>
                  <a:spcPct val="0"/>
                </a:spcAft>
                <a:buFont typeface="Arial" charset="0"/>
                <a:defRPr sz="1200">
                  <a:solidFill>
                    <a:schemeClr val="tx1"/>
                  </a:solidFill>
                  <a:latin typeface="+mn-lt"/>
                </a:defRPr>
              </a:lvl6pPr>
              <a:lvl7pPr marL="2229147" indent="-171473" algn="l" rtl="0" eaLnBrk="1" fontAlgn="base" hangingPunct="1">
                <a:spcBef>
                  <a:spcPct val="20000"/>
                </a:spcBef>
                <a:spcAft>
                  <a:spcPct val="0"/>
                </a:spcAft>
                <a:buFont typeface="Arial" charset="0"/>
                <a:defRPr sz="1200">
                  <a:solidFill>
                    <a:schemeClr val="tx1"/>
                  </a:solidFill>
                  <a:latin typeface="+mn-lt"/>
                </a:defRPr>
              </a:lvl7pPr>
              <a:lvl8pPr marL="2572093" indent="-171473" algn="l" rtl="0" eaLnBrk="1" fontAlgn="base" hangingPunct="1">
                <a:spcBef>
                  <a:spcPct val="20000"/>
                </a:spcBef>
                <a:spcAft>
                  <a:spcPct val="0"/>
                </a:spcAft>
                <a:buFont typeface="Arial" charset="0"/>
                <a:defRPr sz="1200">
                  <a:solidFill>
                    <a:schemeClr val="tx1"/>
                  </a:solidFill>
                  <a:latin typeface="+mn-lt"/>
                </a:defRPr>
              </a:lvl8pPr>
              <a:lvl9pPr marL="2915039" indent="-171473" algn="l" rtl="0" eaLnBrk="1" fontAlgn="base" hangingPunct="1">
                <a:spcBef>
                  <a:spcPct val="20000"/>
                </a:spcBef>
                <a:spcAft>
                  <a:spcPct val="0"/>
                </a:spcAft>
                <a:buFont typeface="Arial" charset="0"/>
                <a:defRPr sz="1200">
                  <a:solidFill>
                    <a:schemeClr val="tx1"/>
                  </a:solidFill>
                  <a:latin typeface="+mn-lt"/>
                </a:defRPr>
              </a:lvl9pPr>
            </a:lstStyle>
            <a:p>
              <a:pPr marL="0" indent="0">
                <a:lnSpc>
                  <a:spcPct val="114000"/>
                </a:lnSpc>
                <a:spcBef>
                  <a:spcPts val="0"/>
                </a:spcBef>
                <a:spcAft>
                  <a:spcPts val="0"/>
                </a:spcAft>
                <a:buClr>
                  <a:srgbClr val="FECB00"/>
                </a:buClr>
                <a:buSzPct val="25000"/>
                <a:buFont typeface="Wingdings" panose="05000000000000000000" pitchFamily="2" charset="2"/>
                <a:buNone/>
              </a:pPr>
              <a:r>
                <a:rPr kern="0" dirty="0">
                  <a:solidFill>
                    <a:srgbClr val="595959"/>
                  </a:solidFill>
                  <a:ea typeface="Arial"/>
                  <a:cs typeface="Arial"/>
                  <a:sym typeface="Arial"/>
                </a:rPr>
                <a:t>Robotic process automation (RPA) is the </a:t>
              </a:r>
              <a:r>
                <a:rPr b="1" kern="0" dirty="0">
                  <a:solidFill>
                    <a:schemeClr val="accent1"/>
                  </a:solidFill>
                  <a:ea typeface="Arial"/>
                  <a:cs typeface="Arial"/>
                  <a:sym typeface="Arial"/>
                </a:rPr>
                <a:t>application of technology </a:t>
              </a:r>
              <a:r>
                <a:rPr kern="0" dirty="0">
                  <a:solidFill>
                    <a:srgbClr val="595959"/>
                  </a:solidFill>
                  <a:ea typeface="Arial"/>
                  <a:cs typeface="Arial"/>
                  <a:sym typeface="Arial"/>
                </a:rPr>
                <a:t>that allows employees in a company to configure computer software or a ‘robot’ to </a:t>
              </a:r>
              <a:r>
                <a:rPr b="1" kern="0" dirty="0">
                  <a:solidFill>
                    <a:schemeClr val="accent1"/>
                  </a:solidFill>
                  <a:ea typeface="Arial"/>
                  <a:cs typeface="Arial"/>
                  <a:sym typeface="Arial"/>
                </a:rPr>
                <a:t>capture and interpret </a:t>
              </a:r>
              <a:r>
                <a:rPr kern="0" dirty="0">
                  <a:solidFill>
                    <a:srgbClr val="595959"/>
                  </a:solidFill>
                  <a:ea typeface="Arial"/>
                  <a:cs typeface="Arial"/>
                  <a:sym typeface="Arial"/>
                </a:rPr>
                <a:t>existing applications for processing a transaction, manipulating data, triggering responses and communicating with other digital systems.”</a:t>
              </a:r>
            </a:p>
            <a:p>
              <a:pPr marL="0" indent="0">
                <a:lnSpc>
                  <a:spcPct val="114000"/>
                </a:lnSpc>
                <a:spcBef>
                  <a:spcPts val="0"/>
                </a:spcBef>
                <a:spcAft>
                  <a:spcPts val="0"/>
                </a:spcAft>
                <a:buClr>
                  <a:srgbClr val="FECB00"/>
                </a:buClr>
                <a:buSzPct val="25000"/>
                <a:buFont typeface="Wingdings" panose="05000000000000000000" pitchFamily="2" charset="2"/>
                <a:buNone/>
              </a:pPr>
              <a:endParaRPr kern="0" dirty="0">
                <a:solidFill>
                  <a:srgbClr val="3F3F3F"/>
                </a:solidFill>
                <a:ea typeface="Arial"/>
                <a:cs typeface="Arial"/>
                <a:sym typeface="Arial"/>
              </a:endParaRPr>
            </a:p>
          </p:txBody>
        </p:sp>
        <p:sp>
          <p:nvSpPr>
            <p:cNvPr id="15" name="Shape 364"/>
            <p:cNvSpPr txBox="1">
              <a:spLocks/>
            </p:cNvSpPr>
            <p:nvPr/>
          </p:nvSpPr>
          <p:spPr>
            <a:xfrm>
              <a:off x="412436" y="659671"/>
              <a:ext cx="654364" cy="1136984"/>
            </a:xfrm>
            <a:prstGeom prst="rect">
              <a:avLst/>
            </a:prstGeom>
            <a:noFill/>
            <a:ln>
              <a:noFill/>
            </a:ln>
          </p:spPr>
          <p:txBody>
            <a:bodyPr lIns="91433" tIns="146300" rIns="91433" bIns="45700" anchor="t" anchorCtr="0">
              <a:noAutofit/>
            </a:bodyPr>
            <a:lstStyle>
              <a:lvl1pPr marL="228600" indent="-228600" algn="l" rtl="0" eaLnBrk="1" fontAlgn="base" hangingPunct="1">
                <a:lnSpc>
                  <a:spcPct val="85000"/>
                </a:lnSpc>
                <a:spcBef>
                  <a:spcPts val="800"/>
                </a:spcBef>
                <a:spcAft>
                  <a:spcPct val="0"/>
                </a:spcAft>
                <a:buClr>
                  <a:schemeClr val="accent2"/>
                </a:buClr>
                <a:buSzPct val="85000"/>
                <a:buFont typeface="Wingdings" panose="05000000000000000000" pitchFamily="2" charset="2"/>
                <a:buChar char="w"/>
                <a:defRPr lang="en-US" sz="2000" dirty="0" smtClean="0">
                  <a:solidFill>
                    <a:srgbClr val="000000"/>
                  </a:solidFill>
                  <a:latin typeface="+mn-lt"/>
                  <a:ea typeface="+mn-ea"/>
                  <a:cs typeface="+mn-cs"/>
                </a:defRPr>
              </a:lvl1pPr>
              <a:lvl2pPr marL="571500" indent="-225425" algn="l" rtl="0" eaLnBrk="1" fontAlgn="base" hangingPunct="1">
                <a:lnSpc>
                  <a:spcPct val="85000"/>
                </a:lnSpc>
                <a:spcBef>
                  <a:spcPts val="800"/>
                </a:spcBef>
                <a:spcAft>
                  <a:spcPct val="0"/>
                </a:spcAft>
                <a:buClr>
                  <a:schemeClr val="accent4"/>
                </a:buClr>
                <a:buSzPct val="80000"/>
                <a:buFont typeface="Wingdings" panose="05000000000000000000" pitchFamily="2" charset="2"/>
                <a:buChar char="§"/>
                <a:defRPr lang="en-US" sz="1800" dirty="0" smtClean="0">
                  <a:solidFill>
                    <a:srgbClr val="000000"/>
                  </a:solidFill>
                  <a:latin typeface="+mn-lt"/>
                </a:defRPr>
              </a:lvl2pPr>
              <a:lvl3pPr marL="914400" indent="-228600" algn="l" rtl="0" eaLnBrk="1" fontAlgn="base" hangingPunct="1">
                <a:lnSpc>
                  <a:spcPct val="85000"/>
                </a:lnSpc>
                <a:spcBef>
                  <a:spcPts val="800"/>
                </a:spcBef>
                <a:spcAft>
                  <a:spcPct val="0"/>
                </a:spcAft>
                <a:buClr>
                  <a:schemeClr val="accent3"/>
                </a:buClr>
                <a:buSzPct val="100000"/>
                <a:buFont typeface="Arial" panose="020B0604020202020204" pitchFamily="34" charset="0"/>
                <a:buChar char="•"/>
                <a:defRPr lang="en-US" sz="1800" dirty="0" smtClean="0">
                  <a:solidFill>
                    <a:srgbClr val="000000"/>
                  </a:solidFill>
                  <a:latin typeface="+mn-lt"/>
                </a:defRPr>
              </a:lvl3pPr>
              <a:lvl4pPr marL="1257300" indent="-228600" algn="l" rtl="0" eaLnBrk="1" fontAlgn="base" hangingPunct="1">
                <a:lnSpc>
                  <a:spcPct val="85000"/>
                </a:lnSpc>
                <a:spcBef>
                  <a:spcPts val="800"/>
                </a:spcBef>
                <a:spcAft>
                  <a:spcPct val="0"/>
                </a:spcAft>
                <a:buClr>
                  <a:schemeClr val="accent1"/>
                </a:buClr>
                <a:buSzPct val="100000"/>
                <a:buFont typeface="Arial" panose="020B0604020202020204" pitchFamily="34" charset="0"/>
                <a:buChar char="•"/>
                <a:defRPr sz="1600">
                  <a:solidFill>
                    <a:schemeClr val="tx1"/>
                  </a:solidFill>
                  <a:latin typeface="+mn-lt"/>
                </a:defRPr>
              </a:lvl4pPr>
              <a:lvl5pPr marL="1598613" indent="-227013" algn="l" rtl="0" eaLnBrk="1" fontAlgn="base" hangingPunct="1">
                <a:lnSpc>
                  <a:spcPct val="85000"/>
                </a:lnSpc>
                <a:spcBef>
                  <a:spcPts val="800"/>
                </a:spcBef>
                <a:spcAft>
                  <a:spcPct val="0"/>
                </a:spcAft>
                <a:buClr>
                  <a:schemeClr val="accent2"/>
                </a:buClr>
                <a:buSzPct val="60000"/>
                <a:buFont typeface="Wingdings" panose="05000000000000000000" pitchFamily="2" charset="2"/>
                <a:buChar char=""/>
                <a:defRPr sz="1600">
                  <a:solidFill>
                    <a:schemeClr val="tx1"/>
                  </a:solidFill>
                  <a:latin typeface="+mn-lt"/>
                </a:defRPr>
              </a:lvl5pPr>
              <a:lvl6pPr marL="1886201" indent="-171473" algn="l" rtl="0" eaLnBrk="1" fontAlgn="base" hangingPunct="1">
                <a:spcBef>
                  <a:spcPct val="20000"/>
                </a:spcBef>
                <a:spcAft>
                  <a:spcPct val="0"/>
                </a:spcAft>
                <a:buFont typeface="Arial" charset="0"/>
                <a:defRPr sz="1200">
                  <a:solidFill>
                    <a:schemeClr val="tx1"/>
                  </a:solidFill>
                  <a:latin typeface="+mn-lt"/>
                </a:defRPr>
              </a:lvl6pPr>
              <a:lvl7pPr marL="2229147" indent="-171473" algn="l" rtl="0" eaLnBrk="1" fontAlgn="base" hangingPunct="1">
                <a:spcBef>
                  <a:spcPct val="20000"/>
                </a:spcBef>
                <a:spcAft>
                  <a:spcPct val="0"/>
                </a:spcAft>
                <a:buFont typeface="Arial" charset="0"/>
                <a:defRPr sz="1200">
                  <a:solidFill>
                    <a:schemeClr val="tx1"/>
                  </a:solidFill>
                  <a:latin typeface="+mn-lt"/>
                </a:defRPr>
              </a:lvl7pPr>
              <a:lvl8pPr marL="2572093" indent="-171473" algn="l" rtl="0" eaLnBrk="1" fontAlgn="base" hangingPunct="1">
                <a:spcBef>
                  <a:spcPct val="20000"/>
                </a:spcBef>
                <a:spcAft>
                  <a:spcPct val="0"/>
                </a:spcAft>
                <a:buFont typeface="Arial" charset="0"/>
                <a:defRPr sz="1200">
                  <a:solidFill>
                    <a:schemeClr val="tx1"/>
                  </a:solidFill>
                  <a:latin typeface="+mn-lt"/>
                </a:defRPr>
              </a:lvl8pPr>
              <a:lvl9pPr marL="2915039" indent="-171473" algn="l" rtl="0" eaLnBrk="1" fontAlgn="base" hangingPunct="1">
                <a:spcBef>
                  <a:spcPct val="20000"/>
                </a:spcBef>
                <a:spcAft>
                  <a:spcPct val="0"/>
                </a:spcAft>
                <a:buFont typeface="Arial" charset="0"/>
                <a:defRPr sz="1200">
                  <a:solidFill>
                    <a:schemeClr val="tx1"/>
                  </a:solidFill>
                  <a:latin typeface="+mn-lt"/>
                </a:defRPr>
              </a:lvl9pPr>
            </a:lstStyle>
            <a:p>
              <a:pPr marL="0" indent="0">
                <a:lnSpc>
                  <a:spcPct val="114000"/>
                </a:lnSpc>
                <a:spcBef>
                  <a:spcPts val="0"/>
                </a:spcBef>
                <a:spcAft>
                  <a:spcPts val="0"/>
                </a:spcAft>
                <a:buClr>
                  <a:srgbClr val="FECB00"/>
                </a:buClr>
                <a:buSzPct val="25000"/>
                <a:buFont typeface="Wingdings" panose="05000000000000000000" pitchFamily="2" charset="2"/>
                <a:buNone/>
              </a:pPr>
              <a:r>
                <a:rPr sz="8000" kern="0" dirty="0">
                  <a:solidFill>
                    <a:schemeClr val="accent1"/>
                  </a:solidFill>
                  <a:latin typeface="Arial Black" panose="020B0A04020102020204" pitchFamily="34" charset="0"/>
                  <a:ea typeface="Arial"/>
                  <a:cs typeface="Arial"/>
                  <a:sym typeface="Arial"/>
                </a:rPr>
                <a:t>“</a:t>
              </a:r>
            </a:p>
          </p:txBody>
        </p:sp>
      </p:grpSp>
      <p:cxnSp>
        <p:nvCxnSpPr>
          <p:cNvPr id="17" name="Straight Connector 16"/>
          <p:cNvCxnSpPr/>
          <p:nvPr/>
        </p:nvCxnSpPr>
        <p:spPr bwMode="auto">
          <a:xfrm>
            <a:off x="687139" y="3596115"/>
            <a:ext cx="10817725" cy="0"/>
          </a:xfrm>
          <a:prstGeom prst="line">
            <a:avLst/>
          </a:prstGeom>
          <a:solidFill>
            <a:schemeClr val="accent1"/>
          </a:solidFill>
          <a:ln w="9525" cap="flat" cmpd="sng" algn="ctr">
            <a:solidFill>
              <a:schemeClr val="bg1">
                <a:lumMod val="75000"/>
              </a:schemeClr>
            </a:solidFill>
            <a:prstDash val="solid"/>
            <a:miter/>
            <a:headEnd type="none" w="med" len="med"/>
            <a:tailEnd type="none" w="med" len="med"/>
          </a:ln>
          <a:effectLst/>
        </p:spPr>
      </p:cxnSp>
      <p:grpSp>
        <p:nvGrpSpPr>
          <p:cNvPr id="21" name="Group 20"/>
          <p:cNvGrpSpPr/>
          <p:nvPr/>
        </p:nvGrpSpPr>
        <p:grpSpPr>
          <a:xfrm>
            <a:off x="1050654" y="1006775"/>
            <a:ext cx="10240020" cy="2218357"/>
            <a:chOff x="813977" y="2679632"/>
            <a:chExt cx="7680015" cy="1663768"/>
          </a:xfrm>
        </p:grpSpPr>
        <p:sp>
          <p:nvSpPr>
            <p:cNvPr id="8" name="Shape 367"/>
            <p:cNvSpPr txBox="1">
              <a:spLocks/>
            </p:cNvSpPr>
            <p:nvPr/>
          </p:nvSpPr>
          <p:spPr>
            <a:xfrm>
              <a:off x="3302588" y="3013258"/>
              <a:ext cx="5191404" cy="1330142"/>
            </a:xfrm>
            <a:prstGeom prst="rect">
              <a:avLst/>
            </a:prstGeom>
            <a:noFill/>
            <a:ln>
              <a:noFill/>
            </a:ln>
          </p:spPr>
          <p:txBody>
            <a:bodyPr lIns="91433" tIns="146300" rIns="91433" bIns="45700" anchor="t" anchorCtr="0">
              <a:noAutofit/>
            </a:bodyPr>
            <a:lstStyle>
              <a:lvl1pPr marL="228600" indent="-228600" algn="l" rtl="0" eaLnBrk="1" fontAlgn="base" hangingPunct="1">
                <a:lnSpc>
                  <a:spcPct val="85000"/>
                </a:lnSpc>
                <a:spcBef>
                  <a:spcPts val="800"/>
                </a:spcBef>
                <a:spcAft>
                  <a:spcPct val="0"/>
                </a:spcAft>
                <a:buClr>
                  <a:schemeClr val="accent2"/>
                </a:buClr>
                <a:buSzPct val="85000"/>
                <a:buFont typeface="Wingdings" panose="05000000000000000000" pitchFamily="2" charset="2"/>
                <a:buChar char="w"/>
                <a:defRPr lang="en-US" sz="2000" dirty="0" smtClean="0">
                  <a:solidFill>
                    <a:srgbClr val="000000"/>
                  </a:solidFill>
                  <a:latin typeface="+mn-lt"/>
                  <a:ea typeface="+mn-ea"/>
                  <a:cs typeface="+mn-cs"/>
                </a:defRPr>
              </a:lvl1pPr>
              <a:lvl2pPr marL="571500" indent="-225425" algn="l" rtl="0" eaLnBrk="1" fontAlgn="base" hangingPunct="1">
                <a:lnSpc>
                  <a:spcPct val="85000"/>
                </a:lnSpc>
                <a:spcBef>
                  <a:spcPts val="800"/>
                </a:spcBef>
                <a:spcAft>
                  <a:spcPct val="0"/>
                </a:spcAft>
                <a:buClr>
                  <a:schemeClr val="accent4"/>
                </a:buClr>
                <a:buSzPct val="80000"/>
                <a:buFont typeface="Wingdings" panose="05000000000000000000" pitchFamily="2" charset="2"/>
                <a:buChar char="§"/>
                <a:defRPr lang="en-US" sz="1800" dirty="0" smtClean="0">
                  <a:solidFill>
                    <a:srgbClr val="000000"/>
                  </a:solidFill>
                  <a:latin typeface="+mn-lt"/>
                </a:defRPr>
              </a:lvl2pPr>
              <a:lvl3pPr marL="914400" indent="-228600" algn="l" rtl="0" eaLnBrk="1" fontAlgn="base" hangingPunct="1">
                <a:lnSpc>
                  <a:spcPct val="85000"/>
                </a:lnSpc>
                <a:spcBef>
                  <a:spcPts val="800"/>
                </a:spcBef>
                <a:spcAft>
                  <a:spcPct val="0"/>
                </a:spcAft>
                <a:buClr>
                  <a:schemeClr val="accent3"/>
                </a:buClr>
                <a:buSzPct val="100000"/>
                <a:buFont typeface="Arial" panose="020B0604020202020204" pitchFamily="34" charset="0"/>
                <a:buChar char="•"/>
                <a:defRPr lang="en-US" sz="1800" dirty="0" smtClean="0">
                  <a:solidFill>
                    <a:srgbClr val="000000"/>
                  </a:solidFill>
                  <a:latin typeface="+mn-lt"/>
                </a:defRPr>
              </a:lvl3pPr>
              <a:lvl4pPr marL="1257300" indent="-228600" algn="l" rtl="0" eaLnBrk="1" fontAlgn="base" hangingPunct="1">
                <a:lnSpc>
                  <a:spcPct val="85000"/>
                </a:lnSpc>
                <a:spcBef>
                  <a:spcPts val="800"/>
                </a:spcBef>
                <a:spcAft>
                  <a:spcPct val="0"/>
                </a:spcAft>
                <a:buClr>
                  <a:schemeClr val="accent1"/>
                </a:buClr>
                <a:buSzPct val="100000"/>
                <a:buFont typeface="Arial" panose="020B0604020202020204" pitchFamily="34" charset="0"/>
                <a:buChar char="•"/>
                <a:defRPr sz="1600">
                  <a:solidFill>
                    <a:schemeClr val="tx1"/>
                  </a:solidFill>
                  <a:latin typeface="+mn-lt"/>
                </a:defRPr>
              </a:lvl4pPr>
              <a:lvl5pPr marL="1598613" indent="-227013" algn="l" rtl="0" eaLnBrk="1" fontAlgn="base" hangingPunct="1">
                <a:lnSpc>
                  <a:spcPct val="85000"/>
                </a:lnSpc>
                <a:spcBef>
                  <a:spcPts val="800"/>
                </a:spcBef>
                <a:spcAft>
                  <a:spcPct val="0"/>
                </a:spcAft>
                <a:buClr>
                  <a:schemeClr val="accent2"/>
                </a:buClr>
                <a:buSzPct val="60000"/>
                <a:buFont typeface="Wingdings" panose="05000000000000000000" pitchFamily="2" charset="2"/>
                <a:buChar char=""/>
                <a:defRPr sz="1600">
                  <a:solidFill>
                    <a:schemeClr val="tx1"/>
                  </a:solidFill>
                  <a:latin typeface="+mn-lt"/>
                </a:defRPr>
              </a:lvl5pPr>
              <a:lvl6pPr marL="1886201" indent="-171473" algn="l" rtl="0" eaLnBrk="1" fontAlgn="base" hangingPunct="1">
                <a:spcBef>
                  <a:spcPct val="20000"/>
                </a:spcBef>
                <a:spcAft>
                  <a:spcPct val="0"/>
                </a:spcAft>
                <a:buFont typeface="Arial" charset="0"/>
                <a:defRPr sz="1200">
                  <a:solidFill>
                    <a:schemeClr val="tx1"/>
                  </a:solidFill>
                  <a:latin typeface="+mn-lt"/>
                </a:defRPr>
              </a:lvl6pPr>
              <a:lvl7pPr marL="2229147" indent="-171473" algn="l" rtl="0" eaLnBrk="1" fontAlgn="base" hangingPunct="1">
                <a:spcBef>
                  <a:spcPct val="20000"/>
                </a:spcBef>
                <a:spcAft>
                  <a:spcPct val="0"/>
                </a:spcAft>
                <a:buFont typeface="Arial" charset="0"/>
                <a:defRPr sz="1200">
                  <a:solidFill>
                    <a:schemeClr val="tx1"/>
                  </a:solidFill>
                  <a:latin typeface="+mn-lt"/>
                </a:defRPr>
              </a:lvl7pPr>
              <a:lvl8pPr marL="2572093" indent="-171473" algn="l" rtl="0" eaLnBrk="1" fontAlgn="base" hangingPunct="1">
                <a:spcBef>
                  <a:spcPct val="20000"/>
                </a:spcBef>
                <a:spcAft>
                  <a:spcPct val="0"/>
                </a:spcAft>
                <a:buFont typeface="Arial" charset="0"/>
                <a:defRPr sz="1200">
                  <a:solidFill>
                    <a:schemeClr val="tx1"/>
                  </a:solidFill>
                  <a:latin typeface="+mn-lt"/>
                </a:defRPr>
              </a:lvl8pPr>
              <a:lvl9pPr marL="2915039" indent="-171473" algn="l" rtl="0" eaLnBrk="1" fontAlgn="base" hangingPunct="1">
                <a:spcBef>
                  <a:spcPct val="20000"/>
                </a:spcBef>
                <a:spcAft>
                  <a:spcPct val="0"/>
                </a:spcAft>
                <a:buFont typeface="Arial" charset="0"/>
                <a:defRPr sz="1200">
                  <a:solidFill>
                    <a:schemeClr val="tx1"/>
                  </a:solidFill>
                  <a:latin typeface="+mn-lt"/>
                </a:defRPr>
              </a:lvl9pPr>
            </a:lstStyle>
            <a:p>
              <a:pPr marL="0" indent="0">
                <a:lnSpc>
                  <a:spcPct val="114000"/>
                </a:lnSpc>
                <a:spcBef>
                  <a:spcPts val="0"/>
                </a:spcBef>
                <a:spcAft>
                  <a:spcPts val="0"/>
                </a:spcAft>
                <a:buClr>
                  <a:srgbClr val="FECB00"/>
                </a:buClr>
                <a:buSzPct val="25000"/>
                <a:buFont typeface="Wingdings" panose="05000000000000000000" pitchFamily="2" charset="2"/>
                <a:buNone/>
              </a:pPr>
              <a:r>
                <a:rPr kern="0" dirty="0">
                  <a:solidFill>
                    <a:srgbClr val="595959"/>
                  </a:solidFill>
                  <a:ea typeface="Arial"/>
                  <a:cs typeface="Arial"/>
                  <a:sym typeface="Arial"/>
                </a:rPr>
                <a:t>Robotic process automation (RPA) is the application of technology that </a:t>
              </a:r>
              <a:r>
                <a:rPr b="1" kern="0" dirty="0">
                  <a:solidFill>
                    <a:schemeClr val="accent1"/>
                  </a:solidFill>
                  <a:ea typeface="Arial"/>
                  <a:cs typeface="Arial"/>
                  <a:sym typeface="Arial"/>
                </a:rPr>
                <a:t>automates workflow processes</a:t>
              </a:r>
              <a:r>
                <a:rPr kern="0" dirty="0">
                  <a:solidFill>
                    <a:srgbClr val="595959"/>
                  </a:solidFill>
                  <a:ea typeface="Arial"/>
                  <a:cs typeface="Arial"/>
                  <a:sym typeface="Arial"/>
                </a:rPr>
                <a:t>, primarily for administrative work. RPA software can help automate </a:t>
              </a:r>
              <a:r>
                <a:rPr b="1" kern="0" dirty="0">
                  <a:solidFill>
                    <a:schemeClr val="accent1"/>
                  </a:solidFill>
                  <a:ea typeface="Arial"/>
                  <a:cs typeface="Arial"/>
                  <a:sym typeface="Arial"/>
                </a:rPr>
                <a:t>large volumes </a:t>
              </a:r>
              <a:r>
                <a:rPr kern="0" dirty="0">
                  <a:solidFill>
                    <a:srgbClr val="595959"/>
                  </a:solidFill>
                  <a:ea typeface="Arial"/>
                  <a:cs typeface="Arial"/>
                  <a:sym typeface="Arial"/>
                </a:rPr>
                <a:t>of digital manual-processing work.”</a:t>
              </a:r>
            </a:p>
          </p:txBody>
        </p:sp>
        <p:sp>
          <p:nvSpPr>
            <p:cNvPr id="19" name="Shape 364"/>
            <p:cNvSpPr txBox="1">
              <a:spLocks/>
            </p:cNvSpPr>
            <p:nvPr/>
          </p:nvSpPr>
          <p:spPr>
            <a:xfrm>
              <a:off x="2829204" y="2679632"/>
              <a:ext cx="654364" cy="1136984"/>
            </a:xfrm>
            <a:prstGeom prst="rect">
              <a:avLst/>
            </a:prstGeom>
            <a:noFill/>
            <a:ln>
              <a:noFill/>
            </a:ln>
          </p:spPr>
          <p:txBody>
            <a:bodyPr lIns="91433" tIns="146300" rIns="91433" bIns="45700" anchor="t" anchorCtr="0">
              <a:noAutofit/>
            </a:bodyPr>
            <a:lstStyle>
              <a:lvl1pPr marL="228600" indent="-228600" algn="l" rtl="0" eaLnBrk="1" fontAlgn="base" hangingPunct="1">
                <a:lnSpc>
                  <a:spcPct val="85000"/>
                </a:lnSpc>
                <a:spcBef>
                  <a:spcPts val="800"/>
                </a:spcBef>
                <a:spcAft>
                  <a:spcPct val="0"/>
                </a:spcAft>
                <a:buClr>
                  <a:schemeClr val="accent2"/>
                </a:buClr>
                <a:buSzPct val="85000"/>
                <a:buFont typeface="Wingdings" panose="05000000000000000000" pitchFamily="2" charset="2"/>
                <a:buChar char="w"/>
                <a:defRPr lang="en-US" sz="2000" dirty="0" smtClean="0">
                  <a:solidFill>
                    <a:srgbClr val="000000"/>
                  </a:solidFill>
                  <a:latin typeface="+mn-lt"/>
                  <a:ea typeface="+mn-ea"/>
                  <a:cs typeface="+mn-cs"/>
                </a:defRPr>
              </a:lvl1pPr>
              <a:lvl2pPr marL="571500" indent="-225425" algn="l" rtl="0" eaLnBrk="1" fontAlgn="base" hangingPunct="1">
                <a:lnSpc>
                  <a:spcPct val="85000"/>
                </a:lnSpc>
                <a:spcBef>
                  <a:spcPts val="800"/>
                </a:spcBef>
                <a:spcAft>
                  <a:spcPct val="0"/>
                </a:spcAft>
                <a:buClr>
                  <a:schemeClr val="accent4"/>
                </a:buClr>
                <a:buSzPct val="80000"/>
                <a:buFont typeface="Wingdings" panose="05000000000000000000" pitchFamily="2" charset="2"/>
                <a:buChar char="§"/>
                <a:defRPr lang="en-US" sz="1800" dirty="0" smtClean="0">
                  <a:solidFill>
                    <a:srgbClr val="000000"/>
                  </a:solidFill>
                  <a:latin typeface="+mn-lt"/>
                </a:defRPr>
              </a:lvl2pPr>
              <a:lvl3pPr marL="914400" indent="-228600" algn="l" rtl="0" eaLnBrk="1" fontAlgn="base" hangingPunct="1">
                <a:lnSpc>
                  <a:spcPct val="85000"/>
                </a:lnSpc>
                <a:spcBef>
                  <a:spcPts val="800"/>
                </a:spcBef>
                <a:spcAft>
                  <a:spcPct val="0"/>
                </a:spcAft>
                <a:buClr>
                  <a:schemeClr val="accent3"/>
                </a:buClr>
                <a:buSzPct val="100000"/>
                <a:buFont typeface="Arial" panose="020B0604020202020204" pitchFamily="34" charset="0"/>
                <a:buChar char="•"/>
                <a:defRPr lang="en-US" sz="1800" dirty="0" smtClean="0">
                  <a:solidFill>
                    <a:srgbClr val="000000"/>
                  </a:solidFill>
                  <a:latin typeface="+mn-lt"/>
                </a:defRPr>
              </a:lvl3pPr>
              <a:lvl4pPr marL="1257300" indent="-228600" algn="l" rtl="0" eaLnBrk="1" fontAlgn="base" hangingPunct="1">
                <a:lnSpc>
                  <a:spcPct val="85000"/>
                </a:lnSpc>
                <a:spcBef>
                  <a:spcPts val="800"/>
                </a:spcBef>
                <a:spcAft>
                  <a:spcPct val="0"/>
                </a:spcAft>
                <a:buClr>
                  <a:schemeClr val="accent1"/>
                </a:buClr>
                <a:buSzPct val="100000"/>
                <a:buFont typeface="Arial" panose="020B0604020202020204" pitchFamily="34" charset="0"/>
                <a:buChar char="•"/>
                <a:defRPr sz="1600">
                  <a:solidFill>
                    <a:schemeClr val="tx1"/>
                  </a:solidFill>
                  <a:latin typeface="+mn-lt"/>
                </a:defRPr>
              </a:lvl4pPr>
              <a:lvl5pPr marL="1598613" indent="-227013" algn="l" rtl="0" eaLnBrk="1" fontAlgn="base" hangingPunct="1">
                <a:lnSpc>
                  <a:spcPct val="85000"/>
                </a:lnSpc>
                <a:spcBef>
                  <a:spcPts val="800"/>
                </a:spcBef>
                <a:spcAft>
                  <a:spcPct val="0"/>
                </a:spcAft>
                <a:buClr>
                  <a:schemeClr val="accent2"/>
                </a:buClr>
                <a:buSzPct val="60000"/>
                <a:buFont typeface="Wingdings" panose="05000000000000000000" pitchFamily="2" charset="2"/>
                <a:buChar char=""/>
                <a:defRPr sz="1600">
                  <a:solidFill>
                    <a:schemeClr val="tx1"/>
                  </a:solidFill>
                  <a:latin typeface="+mn-lt"/>
                </a:defRPr>
              </a:lvl5pPr>
              <a:lvl6pPr marL="1886201" indent="-171473" algn="l" rtl="0" eaLnBrk="1" fontAlgn="base" hangingPunct="1">
                <a:spcBef>
                  <a:spcPct val="20000"/>
                </a:spcBef>
                <a:spcAft>
                  <a:spcPct val="0"/>
                </a:spcAft>
                <a:buFont typeface="Arial" charset="0"/>
                <a:defRPr sz="1200">
                  <a:solidFill>
                    <a:schemeClr val="tx1"/>
                  </a:solidFill>
                  <a:latin typeface="+mn-lt"/>
                </a:defRPr>
              </a:lvl6pPr>
              <a:lvl7pPr marL="2229147" indent="-171473" algn="l" rtl="0" eaLnBrk="1" fontAlgn="base" hangingPunct="1">
                <a:spcBef>
                  <a:spcPct val="20000"/>
                </a:spcBef>
                <a:spcAft>
                  <a:spcPct val="0"/>
                </a:spcAft>
                <a:buFont typeface="Arial" charset="0"/>
                <a:defRPr sz="1200">
                  <a:solidFill>
                    <a:schemeClr val="tx1"/>
                  </a:solidFill>
                  <a:latin typeface="+mn-lt"/>
                </a:defRPr>
              </a:lvl7pPr>
              <a:lvl8pPr marL="2572093" indent="-171473" algn="l" rtl="0" eaLnBrk="1" fontAlgn="base" hangingPunct="1">
                <a:spcBef>
                  <a:spcPct val="20000"/>
                </a:spcBef>
                <a:spcAft>
                  <a:spcPct val="0"/>
                </a:spcAft>
                <a:buFont typeface="Arial" charset="0"/>
                <a:defRPr sz="1200">
                  <a:solidFill>
                    <a:schemeClr val="tx1"/>
                  </a:solidFill>
                  <a:latin typeface="+mn-lt"/>
                </a:defRPr>
              </a:lvl8pPr>
              <a:lvl9pPr marL="2915039" indent="-171473" algn="l" rtl="0" eaLnBrk="1" fontAlgn="base" hangingPunct="1">
                <a:spcBef>
                  <a:spcPct val="20000"/>
                </a:spcBef>
                <a:spcAft>
                  <a:spcPct val="0"/>
                </a:spcAft>
                <a:buFont typeface="Arial" charset="0"/>
                <a:defRPr sz="1200">
                  <a:solidFill>
                    <a:schemeClr val="tx1"/>
                  </a:solidFill>
                  <a:latin typeface="+mn-lt"/>
                </a:defRPr>
              </a:lvl9pPr>
            </a:lstStyle>
            <a:p>
              <a:pPr marL="0" indent="0">
                <a:lnSpc>
                  <a:spcPct val="114000"/>
                </a:lnSpc>
                <a:spcBef>
                  <a:spcPts val="0"/>
                </a:spcBef>
                <a:spcAft>
                  <a:spcPts val="0"/>
                </a:spcAft>
                <a:buClr>
                  <a:srgbClr val="FECB00"/>
                </a:buClr>
                <a:buSzPct val="25000"/>
                <a:buFont typeface="Wingdings" panose="05000000000000000000" pitchFamily="2" charset="2"/>
                <a:buNone/>
              </a:pPr>
              <a:r>
                <a:rPr sz="8000" kern="0" dirty="0">
                  <a:solidFill>
                    <a:schemeClr val="accent1"/>
                  </a:solidFill>
                  <a:latin typeface="Arial Black" panose="020B0A04020102020204" pitchFamily="34" charset="0"/>
                  <a:ea typeface="Arial"/>
                  <a:cs typeface="Arial"/>
                  <a:sym typeface="Arial"/>
                </a:rPr>
                <a:t>“</a:t>
              </a:r>
            </a:p>
          </p:txBody>
        </p:sp>
        <p:pic>
          <p:nvPicPr>
            <p:cNvPr id="20" name="Shape 369"/>
            <p:cNvPicPr preferRelativeResize="0">
              <a:picLocks noChangeAspect="1"/>
            </p:cNvPicPr>
            <p:nvPr/>
          </p:nvPicPr>
          <p:blipFill rotWithShape="1">
            <a:blip r:embed="rId3">
              <a:alphaModFix/>
            </a:blip>
            <a:srcRect/>
            <a:stretch/>
          </p:blipFill>
          <p:spPr>
            <a:xfrm>
              <a:off x="813977" y="3298032"/>
              <a:ext cx="1853023" cy="611498"/>
            </a:xfrm>
            <a:prstGeom prst="rect">
              <a:avLst/>
            </a:prstGeom>
            <a:ln>
              <a:noFill/>
            </a:ln>
            <a:effectLst>
              <a:outerShdw blurRad="292100" dist="139700" dir="2700000" algn="tl" rotWithShape="0">
                <a:srgbClr val="333333">
                  <a:alpha val="65000"/>
                </a:srgbClr>
              </a:outerShdw>
            </a:effectLst>
          </p:spPr>
        </p:pic>
      </p:grpSp>
      <p:pic>
        <p:nvPicPr>
          <p:cNvPr id="5" name="Picture 4" descr="A close up of a sign&#10;&#10;Description automatically generated">
            <a:extLst>
              <a:ext uri="{FF2B5EF4-FFF2-40B4-BE49-F238E27FC236}">
                <a16:creationId xmlns:a16="http://schemas.microsoft.com/office/drawing/2014/main" id="{07F41558-3E9F-4178-875B-5B6DC409C6E9}"/>
              </a:ext>
            </a:extLst>
          </p:cNvPr>
          <p:cNvPicPr>
            <a:picLocks noChangeAspect="1"/>
          </p:cNvPicPr>
          <p:nvPr/>
        </p:nvPicPr>
        <p:blipFill rotWithShape="1">
          <a:blip r:embed="rId4"/>
          <a:srcRect r="52857"/>
          <a:stretch/>
        </p:blipFill>
        <p:spPr>
          <a:xfrm>
            <a:off x="9415305" y="4529178"/>
            <a:ext cx="2089559" cy="1011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61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DC7EC-0837-494E-B975-DB39CFA8A0B0}"/>
              </a:ext>
            </a:extLst>
          </p:cNvPr>
          <p:cNvSpPr>
            <a:spLocks noGrp="1"/>
          </p:cNvSpPr>
          <p:nvPr>
            <p:ph type="title"/>
          </p:nvPr>
        </p:nvSpPr>
        <p:spPr/>
        <p:txBody>
          <a:bodyPr/>
          <a:lstStyle/>
          <a:p>
            <a:pPr algn="ctr"/>
            <a:r>
              <a:rPr lang="en-US" dirty="0"/>
              <a:t>A Process</a:t>
            </a:r>
            <a:endParaRPr lang="en-AU" dirty="0"/>
          </a:p>
        </p:txBody>
      </p:sp>
      <p:sp>
        <p:nvSpPr>
          <p:cNvPr id="4" name="Footer Placeholder 3">
            <a:extLst>
              <a:ext uri="{FF2B5EF4-FFF2-40B4-BE49-F238E27FC236}">
                <a16:creationId xmlns:a16="http://schemas.microsoft.com/office/drawing/2014/main" id="{9CC5B700-D2A9-409E-B05C-C5B2B151FAF6}"/>
              </a:ext>
            </a:extLst>
          </p:cNvPr>
          <p:cNvSpPr>
            <a:spLocks noGrp="1"/>
          </p:cNvSpPr>
          <p:nvPr>
            <p:ph type="ftr" idx="4294967295"/>
          </p:nvPr>
        </p:nvSpPr>
        <p:spPr>
          <a:xfrm>
            <a:off x="0" y="6492875"/>
            <a:ext cx="4114800" cy="182563"/>
          </a:xfrm>
          <a:prstGeom prst="rect">
            <a:avLst/>
          </a:prstGeom>
        </p:spPr>
        <p:txBody>
          <a:bodyPr/>
          <a:lstStyle/>
          <a:p>
            <a:r>
              <a:rPr lang="en-US"/>
              <a:t> </a:t>
            </a:r>
            <a:endParaRPr lang="en-US" dirty="0"/>
          </a:p>
        </p:txBody>
      </p:sp>
      <p:pic>
        <p:nvPicPr>
          <p:cNvPr id="7" name="Picture 6">
            <a:extLst>
              <a:ext uri="{FF2B5EF4-FFF2-40B4-BE49-F238E27FC236}">
                <a16:creationId xmlns:a16="http://schemas.microsoft.com/office/drawing/2014/main" id="{5DCD0273-4ECD-416E-86E4-9072C4ACA8AB}"/>
              </a:ext>
            </a:extLst>
          </p:cNvPr>
          <p:cNvPicPr>
            <a:picLocks noChangeAspect="1"/>
          </p:cNvPicPr>
          <p:nvPr/>
        </p:nvPicPr>
        <p:blipFill>
          <a:blip r:embed="rId3"/>
          <a:stretch>
            <a:fillRect/>
          </a:stretch>
        </p:blipFill>
        <p:spPr>
          <a:xfrm>
            <a:off x="1219200" y="836676"/>
            <a:ext cx="9593014" cy="4753638"/>
          </a:xfrm>
          <a:prstGeom prst="rect">
            <a:avLst/>
          </a:prstGeom>
        </p:spPr>
      </p:pic>
      <p:sp>
        <p:nvSpPr>
          <p:cNvPr id="3" name="TextBox 2">
            <a:extLst>
              <a:ext uri="{FF2B5EF4-FFF2-40B4-BE49-F238E27FC236}">
                <a16:creationId xmlns:a16="http://schemas.microsoft.com/office/drawing/2014/main" id="{37DAF6E3-5BF4-478B-9938-FCEACFE390D3}"/>
              </a:ext>
            </a:extLst>
          </p:cNvPr>
          <p:cNvSpPr txBox="1"/>
          <p:nvPr/>
        </p:nvSpPr>
        <p:spPr>
          <a:xfrm>
            <a:off x="3320143" y="2046514"/>
            <a:ext cx="609600" cy="461665"/>
          </a:xfrm>
          <a:prstGeom prst="rect">
            <a:avLst/>
          </a:prstGeom>
          <a:noFill/>
        </p:spPr>
        <p:txBody>
          <a:bodyPr wrap="square" rtlCol="0">
            <a:spAutoFit/>
          </a:bodyPr>
          <a:lstStyle/>
          <a:p>
            <a:pPr algn="ctr"/>
            <a:r>
              <a:rPr lang="en-US" sz="2400" b="1" dirty="0">
                <a:solidFill>
                  <a:srgbClr val="0593C1"/>
                </a:solidFill>
              </a:rPr>
              <a:t>30</a:t>
            </a:r>
            <a:endParaRPr lang="en-AU" sz="2400" b="1" dirty="0">
              <a:solidFill>
                <a:srgbClr val="0593C1"/>
              </a:solidFill>
            </a:endParaRPr>
          </a:p>
        </p:txBody>
      </p:sp>
      <p:sp>
        <p:nvSpPr>
          <p:cNvPr id="8" name="TextBox 7">
            <a:extLst>
              <a:ext uri="{FF2B5EF4-FFF2-40B4-BE49-F238E27FC236}">
                <a16:creationId xmlns:a16="http://schemas.microsoft.com/office/drawing/2014/main" id="{2CFA100D-6645-449E-A15B-495FE0DCCF23}"/>
              </a:ext>
            </a:extLst>
          </p:cNvPr>
          <p:cNvSpPr txBox="1"/>
          <p:nvPr/>
        </p:nvSpPr>
        <p:spPr>
          <a:xfrm>
            <a:off x="6654546" y="2046513"/>
            <a:ext cx="609600" cy="461665"/>
          </a:xfrm>
          <a:prstGeom prst="rect">
            <a:avLst/>
          </a:prstGeom>
          <a:noFill/>
        </p:spPr>
        <p:txBody>
          <a:bodyPr wrap="square" rtlCol="0">
            <a:spAutoFit/>
          </a:bodyPr>
          <a:lstStyle/>
          <a:p>
            <a:pPr algn="ctr"/>
            <a:r>
              <a:rPr lang="en-US" sz="2400" b="1" dirty="0">
                <a:solidFill>
                  <a:srgbClr val="0593C1"/>
                </a:solidFill>
              </a:rPr>
              <a:t>40</a:t>
            </a:r>
            <a:endParaRPr lang="en-AU" sz="2400" b="1" dirty="0">
              <a:solidFill>
                <a:srgbClr val="0593C1"/>
              </a:solidFill>
            </a:endParaRPr>
          </a:p>
        </p:txBody>
      </p:sp>
      <p:sp>
        <p:nvSpPr>
          <p:cNvPr id="10" name="TextBox 9">
            <a:extLst>
              <a:ext uri="{FF2B5EF4-FFF2-40B4-BE49-F238E27FC236}">
                <a16:creationId xmlns:a16="http://schemas.microsoft.com/office/drawing/2014/main" id="{32FB7105-B625-4A57-9BC3-437A5DC539BF}"/>
              </a:ext>
            </a:extLst>
          </p:cNvPr>
          <p:cNvSpPr txBox="1"/>
          <p:nvPr/>
        </p:nvSpPr>
        <p:spPr>
          <a:xfrm>
            <a:off x="5040760" y="2046513"/>
            <a:ext cx="609600" cy="461665"/>
          </a:xfrm>
          <a:prstGeom prst="rect">
            <a:avLst/>
          </a:prstGeom>
          <a:noFill/>
        </p:spPr>
        <p:txBody>
          <a:bodyPr wrap="square" rtlCol="0">
            <a:spAutoFit/>
          </a:bodyPr>
          <a:lstStyle/>
          <a:p>
            <a:pPr algn="ctr"/>
            <a:r>
              <a:rPr lang="en-US" sz="2400" b="1" dirty="0">
                <a:solidFill>
                  <a:srgbClr val="0593C1"/>
                </a:solidFill>
              </a:rPr>
              <a:t>35</a:t>
            </a:r>
            <a:endParaRPr lang="en-AU" sz="2400" b="1" dirty="0">
              <a:solidFill>
                <a:srgbClr val="0593C1"/>
              </a:solidFill>
            </a:endParaRPr>
          </a:p>
        </p:txBody>
      </p:sp>
      <p:sp>
        <p:nvSpPr>
          <p:cNvPr id="11" name="TextBox 10">
            <a:extLst>
              <a:ext uri="{FF2B5EF4-FFF2-40B4-BE49-F238E27FC236}">
                <a16:creationId xmlns:a16="http://schemas.microsoft.com/office/drawing/2014/main" id="{B8E58F74-E54A-45C2-8CF7-0BECBE0753E1}"/>
              </a:ext>
            </a:extLst>
          </p:cNvPr>
          <p:cNvSpPr txBox="1"/>
          <p:nvPr/>
        </p:nvSpPr>
        <p:spPr>
          <a:xfrm>
            <a:off x="8428580" y="2046513"/>
            <a:ext cx="609600" cy="461665"/>
          </a:xfrm>
          <a:prstGeom prst="rect">
            <a:avLst/>
          </a:prstGeom>
          <a:noFill/>
        </p:spPr>
        <p:txBody>
          <a:bodyPr wrap="square" rtlCol="0">
            <a:spAutoFit/>
          </a:bodyPr>
          <a:lstStyle/>
          <a:p>
            <a:pPr algn="ctr"/>
            <a:r>
              <a:rPr lang="en-US" sz="2400" b="1" dirty="0">
                <a:solidFill>
                  <a:srgbClr val="0593C1"/>
                </a:solidFill>
              </a:rPr>
              <a:t>25</a:t>
            </a:r>
            <a:endParaRPr lang="en-AU" sz="2400" b="1" dirty="0">
              <a:solidFill>
                <a:srgbClr val="0593C1"/>
              </a:solidFill>
            </a:endParaRPr>
          </a:p>
        </p:txBody>
      </p:sp>
      <p:sp>
        <p:nvSpPr>
          <p:cNvPr id="13" name="TextBox 12">
            <a:extLst>
              <a:ext uri="{FF2B5EF4-FFF2-40B4-BE49-F238E27FC236}">
                <a16:creationId xmlns:a16="http://schemas.microsoft.com/office/drawing/2014/main" id="{9A867134-9CB5-4A2E-BC7B-3DB053769A0E}"/>
              </a:ext>
            </a:extLst>
          </p:cNvPr>
          <p:cNvSpPr txBox="1"/>
          <p:nvPr/>
        </p:nvSpPr>
        <p:spPr>
          <a:xfrm>
            <a:off x="9807896" y="2046512"/>
            <a:ext cx="1164904" cy="461665"/>
          </a:xfrm>
          <a:prstGeom prst="rect">
            <a:avLst/>
          </a:prstGeom>
          <a:noFill/>
        </p:spPr>
        <p:txBody>
          <a:bodyPr wrap="square" rtlCol="0">
            <a:spAutoFit/>
          </a:bodyPr>
          <a:lstStyle/>
          <a:p>
            <a:pPr algn="ctr"/>
            <a:r>
              <a:rPr lang="en-US" sz="2400" b="1" u="sng" dirty="0">
                <a:solidFill>
                  <a:srgbClr val="0593C1"/>
                </a:solidFill>
              </a:rPr>
              <a:t>130</a:t>
            </a:r>
            <a:endParaRPr lang="en-AU" sz="2400" b="1" u="sng" dirty="0">
              <a:solidFill>
                <a:srgbClr val="0593C1"/>
              </a:solidFill>
            </a:endParaRPr>
          </a:p>
        </p:txBody>
      </p:sp>
    </p:spTree>
    <p:extLst>
      <p:ext uri="{BB962C8B-B14F-4D97-AF65-F5344CB8AC3E}">
        <p14:creationId xmlns:p14="http://schemas.microsoft.com/office/powerpoint/2010/main" val="4187959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20200207 Kofax PPT TEMPLATE WLT 1.4_widescreen">
  <a:themeElements>
    <a:clrScheme name="KOFAX">
      <a:dk1>
        <a:srgbClr val="262626"/>
      </a:dk1>
      <a:lt1>
        <a:sysClr val="window" lastClr="FFFFFF"/>
      </a:lt1>
      <a:dk2>
        <a:srgbClr val="00558C"/>
      </a:dk2>
      <a:lt2>
        <a:srgbClr val="FFFFFF"/>
      </a:lt2>
      <a:accent1>
        <a:srgbClr val="00558C"/>
      </a:accent1>
      <a:accent2>
        <a:srgbClr val="5B9BD5"/>
      </a:accent2>
      <a:accent3>
        <a:srgbClr val="A5A5A5"/>
      </a:accent3>
      <a:accent4>
        <a:srgbClr val="FFC600"/>
      </a:accent4>
      <a:accent5>
        <a:srgbClr val="53565A"/>
      </a:accent5>
      <a:accent6>
        <a:srgbClr val="003960"/>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fax PPT TEMPLATE WLT 1.4_widescreen.pptx" id="{AFB8625D-895A-44FA-82A8-C941944B57B9}" vid="{BDAFF261-4CC1-4CFE-B971-D240714FAF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20200207 Kofax PPT TEMPLATE WLT 1.4_widescreen</Template>
  <TotalTime>0</TotalTime>
  <Words>4851</Words>
  <Application>Microsoft Office PowerPoint</Application>
  <PresentationFormat>Widescreen</PresentationFormat>
  <Paragraphs>607</Paragraphs>
  <Slides>49</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Arial Black</vt:lpstr>
      <vt:lpstr>Arial Unicode MS</vt:lpstr>
      <vt:lpstr>Bodoni MT Condensed</vt:lpstr>
      <vt:lpstr>Calibri</vt:lpstr>
      <vt:lpstr>Noto Sans Symbols</vt:lpstr>
      <vt:lpstr>Trebuchet MS</vt:lpstr>
      <vt:lpstr>TT Norms</vt:lpstr>
      <vt:lpstr>Wingdings</vt:lpstr>
      <vt:lpstr>20200207 Kofax PPT TEMPLATE WLT 1.4_widescreen</vt:lpstr>
      <vt:lpstr>What is RPA? Robotic Process Automation</vt:lpstr>
      <vt:lpstr>PowerPoint Presentation</vt:lpstr>
      <vt:lpstr>PowerPoint Presentation</vt:lpstr>
      <vt:lpstr>PowerPoint Presentation</vt:lpstr>
      <vt:lpstr>What is Robotic Process Automation (RPA)?</vt:lpstr>
      <vt:lpstr>The three steps of a robot</vt:lpstr>
      <vt:lpstr>What is RPA?</vt:lpstr>
      <vt:lpstr>What is Robotic Process Automation (RPA)?</vt:lpstr>
      <vt:lpstr>A Process</vt:lpstr>
      <vt:lpstr>Process Automation</vt:lpstr>
      <vt:lpstr>Robotic Process Automation</vt:lpstr>
      <vt:lpstr>Why RPA?</vt:lpstr>
      <vt:lpstr>Why RPA?</vt:lpstr>
      <vt:lpstr>PowerPoint Presentation</vt:lpstr>
      <vt:lpstr>PowerPoint Presentation</vt:lpstr>
      <vt:lpstr>PowerPoint Presentation</vt:lpstr>
      <vt:lpstr>Intelligent Automation can be viewed as the next generation RPA solution that adds ‘judgement’ and ‘learning’ to simple RPA automation </vt:lpstr>
      <vt:lpstr>Kofax will be a differentiated leader in a ~$15B Intelligent Automation (IA) global market </vt:lpstr>
      <vt:lpstr>Kofax Intelligent Automation – Five unified capabilities</vt:lpstr>
      <vt:lpstr>Understand the Customer</vt:lpstr>
      <vt:lpstr>Customer Engagement</vt:lpstr>
      <vt:lpstr>Customer Qualification </vt:lpstr>
      <vt:lpstr>Meet the buyers</vt:lpstr>
      <vt:lpstr>Use Cases</vt:lpstr>
      <vt:lpstr>Kofax Standard Use Cases</vt:lpstr>
      <vt:lpstr>CDD Business Drivers (Customer Due Diligence)</vt:lpstr>
      <vt:lpstr>CDD, KYC, AML, EDD?</vt:lpstr>
      <vt:lpstr>RPA for FPA (Financial Process Automation)</vt:lpstr>
      <vt:lpstr>PowerPoint Presentation</vt:lpstr>
      <vt:lpstr>PowerPoint Presentation</vt:lpstr>
      <vt:lpstr>PowerPoint Presentation</vt:lpstr>
      <vt:lpstr>User Story – Logistics in Europe</vt:lpstr>
      <vt:lpstr>User Story – Logistics in Europe (Continued)</vt:lpstr>
      <vt:lpstr>Semiconductor Producer USA</vt:lpstr>
      <vt:lpstr>Crete Carrier Trucking &amp; Logistics</vt:lpstr>
      <vt:lpstr>Large European Bank </vt:lpstr>
      <vt:lpstr>PowerPoint Presentation</vt:lpstr>
      <vt:lpstr>PowerPoint Presentation</vt:lpstr>
      <vt:lpstr>PowerPoint Presentation</vt:lpstr>
      <vt:lpstr>Why PDFs?</vt:lpstr>
      <vt:lpstr>RPA Market</vt:lpstr>
      <vt:lpstr>Use Cases</vt:lpstr>
      <vt:lpstr>Which Finance processes are suitable to deploy with RPA?</vt:lpstr>
      <vt:lpstr>Which HR processes are suitable to deploy with RPA?</vt:lpstr>
      <vt:lpstr>Which Supply Chain processes are suitable to deploy with RPA?</vt:lpstr>
      <vt:lpstr>Measuring</vt:lpstr>
      <vt:lpstr>RPA Prioritization Matrix</vt:lpstr>
      <vt:lpstr>Value/Benefits</vt:lpstr>
      <vt:lpstr>Download and Build your own robot now for free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2016-03-22T23:23:19Z</dcterms:created>
  <dcterms:modified xsi:type="dcterms:W3CDTF">2020-06-18T10:01:28Z</dcterms:modified>
</cp:coreProperties>
</file>